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56" d="100"/>
          <a:sy n="56" d="100"/>
        </p:scale>
        <p:origin x="-154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B43DDDA7-E668-427E-8F3E-AABA3FD26DE0}" type="datetimeFigureOut">
              <a:rPr lang="ar-SA" smtClean="0"/>
              <a:pPr/>
              <a:t>24/08/1439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407D51-6A5E-44AF-BB2B-37DE6D68415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43DDDA7-E668-427E-8F3E-AABA3FD26DE0}" type="datetimeFigureOut">
              <a:rPr lang="ar-SA" smtClean="0"/>
              <a:pPr/>
              <a:t>24/08/1439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407D51-6A5E-44AF-BB2B-37DE6D68415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43DDDA7-E668-427E-8F3E-AABA3FD26DE0}" type="datetimeFigureOut">
              <a:rPr lang="ar-SA" smtClean="0"/>
              <a:pPr/>
              <a:t>24/08/1439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407D51-6A5E-44AF-BB2B-37DE6D68415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43DDDA7-E668-427E-8F3E-AABA3FD26DE0}" type="datetimeFigureOut">
              <a:rPr lang="ar-SA" smtClean="0"/>
              <a:pPr/>
              <a:t>24/08/1439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407D51-6A5E-44AF-BB2B-37DE6D68415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B43DDDA7-E668-427E-8F3E-AABA3FD26DE0}" type="datetimeFigureOut">
              <a:rPr lang="ar-SA" smtClean="0"/>
              <a:pPr/>
              <a:t>24/08/1439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4407D51-6A5E-44AF-BB2B-37DE6D68415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B43DDDA7-E668-427E-8F3E-AABA3FD26DE0}" type="datetimeFigureOut">
              <a:rPr lang="ar-SA" smtClean="0"/>
              <a:pPr/>
              <a:t>24/08/1439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4407D51-6A5E-44AF-BB2B-37DE6D68415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B43DDDA7-E668-427E-8F3E-AABA3FD26DE0}" type="datetimeFigureOut">
              <a:rPr lang="ar-SA" smtClean="0"/>
              <a:pPr/>
              <a:t>24/08/1439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4407D51-6A5E-44AF-BB2B-37DE6D68415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43DDDA7-E668-427E-8F3E-AABA3FD26DE0}" type="datetimeFigureOut">
              <a:rPr lang="ar-SA" smtClean="0"/>
              <a:pPr/>
              <a:t>24/08/1439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4407D51-6A5E-44AF-BB2B-37DE6D68415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43DDDA7-E668-427E-8F3E-AABA3FD26DE0}" type="datetimeFigureOut">
              <a:rPr lang="ar-SA" smtClean="0"/>
              <a:pPr/>
              <a:t>24/08/1439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4407D51-6A5E-44AF-BB2B-37DE6D68415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43DDDA7-E668-427E-8F3E-AABA3FD26DE0}" type="datetimeFigureOut">
              <a:rPr lang="ar-SA" smtClean="0"/>
              <a:pPr/>
              <a:t>24/08/1439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4407D51-6A5E-44AF-BB2B-37DE6D68415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43DDDA7-E668-427E-8F3E-AABA3FD26DE0}" type="datetimeFigureOut">
              <a:rPr lang="ar-SA" smtClean="0"/>
              <a:pPr/>
              <a:t>24/08/1439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4407D51-6A5E-44AF-BB2B-37DE6D68415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43DDDA7-E668-427E-8F3E-AABA3FD26DE0}" type="datetimeFigureOut">
              <a:rPr lang="ar-SA" smtClean="0"/>
              <a:pPr/>
              <a:t>24/08/1439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4407D51-6A5E-44AF-BB2B-37DE6D68415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285860"/>
          </a:xfrm>
        </p:spPr>
        <p:style>
          <a:lnRef idx="1">
            <a:schemeClr val="accent1"/>
          </a:lnRef>
          <a:fillRef idx="3">
            <a:schemeClr val="accent1"/>
          </a:fillRef>
          <a:effectRef idx="2">
            <a:schemeClr val="accent1"/>
          </a:effectRef>
          <a:fontRef idx="minor">
            <a:schemeClr val="lt1"/>
          </a:fontRef>
        </p:style>
        <p:txBody>
          <a:bodyPr>
            <a:normAutofit fontScale="90000"/>
          </a:bodyPr>
          <a:lstStyle/>
          <a:p>
            <a:r>
              <a:rPr lang="ar-SA" b="1" dirty="0"/>
              <a:t>أنواع الإشراف والاتجاهات الحديثة</a:t>
            </a:r>
            <a:r>
              <a:rPr lang="en-US" dirty="0"/>
              <a:t/>
            </a:r>
            <a:br>
              <a:rPr lang="en-US" dirty="0"/>
            </a:br>
            <a:endParaRPr lang="ar-SA" dirty="0"/>
          </a:p>
        </p:txBody>
      </p:sp>
      <p:pic>
        <p:nvPicPr>
          <p:cNvPr id="4" name="عنصر نائب للمحتوى 3" descr="th (8).jpg"/>
          <p:cNvPicPr>
            <a:picLocks noGrp="1" noChangeAspect="1"/>
          </p:cNvPicPr>
          <p:nvPr>
            <p:ph idx="1"/>
          </p:nvPr>
        </p:nvPicPr>
        <p:blipFill>
          <a:blip r:embed="rId2"/>
          <a:stretch>
            <a:fillRect/>
          </a:stretch>
        </p:blipFill>
        <p:spPr>
          <a:xfrm>
            <a:off x="0" y="1145992"/>
            <a:ext cx="5929322" cy="5712008"/>
          </a:xfrm>
        </p:spPr>
      </p:pic>
      <p:sp>
        <p:nvSpPr>
          <p:cNvPr id="6" name="شكل بيضاوي 5"/>
          <p:cNvSpPr/>
          <p:nvPr/>
        </p:nvSpPr>
        <p:spPr>
          <a:xfrm>
            <a:off x="3571836" y="1071546"/>
            <a:ext cx="5572164" cy="48577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600" b="1" dirty="0" smtClean="0"/>
              <a:t>اعد</a:t>
            </a:r>
            <a:r>
              <a:rPr lang="ar-IQ" sz="3600" b="1" smtClean="0"/>
              <a:t>ا</a:t>
            </a:r>
            <a:r>
              <a:rPr lang="ar-SA" sz="3600" b="1" smtClean="0"/>
              <a:t>د </a:t>
            </a:r>
            <a:r>
              <a:rPr lang="ar-SA" sz="3600" b="1" dirty="0" smtClean="0"/>
              <a:t>الطالب</a:t>
            </a:r>
          </a:p>
          <a:p>
            <a:pPr algn="ctr"/>
            <a:r>
              <a:rPr lang="ar-SA" sz="3600" b="1" dirty="0" smtClean="0"/>
              <a:t>حازم نوري</a:t>
            </a:r>
          </a:p>
          <a:p>
            <a:pPr algn="ctr"/>
            <a:endParaRPr lang="ar-SA" sz="3600" b="1" dirty="0"/>
          </a:p>
          <a:p>
            <a:pPr algn="ctr"/>
            <a:r>
              <a:rPr lang="ar-SA" sz="3600" b="1" dirty="0" smtClean="0"/>
              <a:t>بإشراف أ.د قصي فوزي</a:t>
            </a:r>
            <a:endParaRPr lang="ar-SA"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b="1" dirty="0"/>
              <a:t>اتجاهات حديثة في </a:t>
            </a:r>
            <a:r>
              <a:rPr lang="ar-SA" b="1" dirty="0" smtClean="0"/>
              <a:t>الإشراف </a:t>
            </a:r>
            <a:r>
              <a:rPr lang="ar-SA" b="1" dirty="0"/>
              <a:t>التربوي</a:t>
            </a:r>
            <a:r>
              <a:rPr lang="en-US" dirty="0"/>
              <a:t/>
            </a:r>
            <a:br>
              <a:rPr lang="en-US" dirty="0"/>
            </a:br>
            <a:endParaRPr lang="ar-SA" dirty="0"/>
          </a:p>
        </p:txBody>
      </p:sp>
      <p:pic>
        <p:nvPicPr>
          <p:cNvPr id="5" name="عنصر نائب للمحتوى 4" descr="th (13).jpg"/>
          <p:cNvPicPr>
            <a:picLocks noGrp="1" noChangeAspect="1"/>
          </p:cNvPicPr>
          <p:nvPr>
            <p:ph sz="half" idx="1"/>
          </p:nvPr>
        </p:nvPicPr>
        <p:blipFill>
          <a:blip r:embed="rId2"/>
          <a:stretch>
            <a:fillRect/>
          </a:stretch>
        </p:blipFill>
        <p:spPr>
          <a:xfrm>
            <a:off x="0" y="928670"/>
            <a:ext cx="3357554" cy="5929330"/>
          </a:xfrm>
          <a:prstGeom prst="rect">
            <a:avLst/>
          </a:prstGeom>
          <a:ln>
            <a:noFill/>
          </a:ln>
          <a:effectLst>
            <a:outerShdw blurRad="190500" algn="tl" rotWithShape="0">
              <a:srgbClr val="000000">
                <a:alpha val="70000"/>
              </a:srgbClr>
            </a:outerShdw>
          </a:effectLst>
        </p:spPr>
      </p:pic>
      <p:sp>
        <p:nvSpPr>
          <p:cNvPr id="4" name="عنصر نائب للمحتوى 3"/>
          <p:cNvSpPr>
            <a:spLocks noGrp="1"/>
          </p:cNvSpPr>
          <p:nvPr>
            <p:ph sz="half" idx="2"/>
          </p:nvPr>
        </p:nvSpPr>
        <p:spPr>
          <a:xfrm>
            <a:off x="3357554" y="928670"/>
            <a:ext cx="5786446" cy="5929330"/>
          </a:xfrm>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ar-SA" sz="4400" b="1" u="sng" dirty="0"/>
              <a:t>اولا - </a:t>
            </a:r>
            <a:r>
              <a:rPr lang="ar-SA" sz="4400" b="1" u="sng" dirty="0" err="1" smtClean="0"/>
              <a:t>الاشراف</a:t>
            </a:r>
            <a:r>
              <a:rPr lang="ar-SA" sz="4400" b="1" u="sng" dirty="0" smtClean="0"/>
              <a:t> </a:t>
            </a:r>
            <a:r>
              <a:rPr lang="ar-SA" sz="4400" b="1" u="sng" dirty="0" err="1"/>
              <a:t>الاكلينكي</a:t>
            </a:r>
            <a:endParaRPr lang="en-US" sz="4400" dirty="0"/>
          </a:p>
          <a:p>
            <a:r>
              <a:rPr lang="ar-SA" sz="3200" b="1" dirty="0"/>
              <a:t>   يعرف </a:t>
            </a:r>
            <a:r>
              <a:rPr lang="ar-SA" sz="3200" b="1" dirty="0" err="1"/>
              <a:t>كوجان</a:t>
            </a:r>
            <a:r>
              <a:rPr lang="ar-SA" sz="3200" b="1" dirty="0"/>
              <a:t> أسلوب الإشراف </a:t>
            </a:r>
            <a:r>
              <a:rPr lang="ar-SA" sz="3200" b="1" dirty="0" smtClean="0"/>
              <a:t>الإكلينيكي </a:t>
            </a:r>
            <a:r>
              <a:rPr lang="ar-SA" sz="3200" b="1" dirty="0" err="1"/>
              <a:t>بانه</a:t>
            </a:r>
            <a:r>
              <a:rPr lang="ar-SA" sz="3200" b="1" dirty="0"/>
              <a:t> أسلوب </a:t>
            </a:r>
            <a:r>
              <a:rPr lang="ar-SA" sz="3200" b="1" dirty="0" smtClean="0"/>
              <a:t>إشرافي </a:t>
            </a:r>
            <a:r>
              <a:rPr lang="ar-SA" sz="3200" b="1" dirty="0"/>
              <a:t>موجه نحو تحسين سلوك المعلمين الصفي وممارساتهم التعليمية الصفية عن طريق تسجيل الموقف التعليمي الصفي بكامله وتحليل </a:t>
            </a:r>
            <a:r>
              <a:rPr lang="ar-SA" sz="3200" b="1" dirty="0" smtClean="0"/>
              <a:t>أنماط </a:t>
            </a:r>
            <a:r>
              <a:rPr lang="ar-SA" sz="3200" b="1" dirty="0"/>
              <a:t>التفاعل الدائرة فيه بهدف تحسين تعلم التلاميذ .ويتبع في هذا </a:t>
            </a:r>
            <a:r>
              <a:rPr lang="ar-SA" sz="3200" b="1" dirty="0" smtClean="0"/>
              <a:t>الأسلوب </a:t>
            </a:r>
            <a:r>
              <a:rPr lang="ar-SA" sz="3200" b="1" dirty="0"/>
              <a:t>في </a:t>
            </a:r>
            <a:r>
              <a:rPr lang="ar-SA" sz="3200" b="1" dirty="0" smtClean="0"/>
              <a:t>الإشراف </a:t>
            </a:r>
            <a:r>
              <a:rPr lang="ar-SA" sz="3200" b="1" dirty="0"/>
              <a:t>الخطوات التالية:</a:t>
            </a:r>
            <a:endParaRPr lang="en-US" sz="3200" dirty="0"/>
          </a:p>
          <a:p>
            <a:r>
              <a:rPr lang="ar-SA" sz="3200" b="1" dirty="0"/>
              <a:t>1- التخطيط المشترك بين المشرف والمعلم والمشاركين </a:t>
            </a:r>
            <a:r>
              <a:rPr lang="ar-SA" sz="3200" b="1" dirty="0" smtClean="0"/>
              <a:t>الآخرين </a:t>
            </a:r>
            <a:r>
              <a:rPr lang="ar-SA" sz="3200" b="1" dirty="0"/>
              <a:t>في الوحدة التدريسية.</a:t>
            </a:r>
            <a:endParaRPr lang="en-US" sz="3200" dirty="0"/>
          </a:p>
          <a:p>
            <a:r>
              <a:rPr lang="ar-SA" sz="3200" b="1" dirty="0"/>
              <a:t>2- مشاهدة الحصة وتسجيلها عن طريق الصورة أو الصوت أو الكتابة.</a:t>
            </a:r>
            <a:endParaRPr lang="en-US" sz="3200" dirty="0"/>
          </a:p>
          <a:p>
            <a:r>
              <a:rPr lang="ar-SA" sz="3200" b="1" dirty="0"/>
              <a:t>3- تحليل الحصة تحليلا موضوعيا وشاملا من قبل المشرف والمعلم والمشاركين وتقييمها.</a:t>
            </a:r>
            <a:endParaRPr lang="en-US" sz="3200" dirty="0"/>
          </a:p>
          <a:p>
            <a:r>
              <a:rPr lang="ar-SA" sz="3200" b="1" dirty="0"/>
              <a:t>وعلى الرغم من ان </a:t>
            </a:r>
            <a:r>
              <a:rPr lang="ar-SA" sz="3200" b="1" dirty="0" smtClean="0"/>
              <a:t>الإشراف </a:t>
            </a:r>
            <a:r>
              <a:rPr lang="ar-SA" sz="3200" b="1" dirty="0" err="1"/>
              <a:t>الاكليني</a:t>
            </a:r>
            <a:r>
              <a:rPr lang="ar-SA" sz="3200" b="1" dirty="0"/>
              <a:t> يشترك مع </a:t>
            </a:r>
            <a:r>
              <a:rPr lang="ar-SA" sz="3200" b="1" dirty="0" smtClean="0"/>
              <a:t>الإشراف </a:t>
            </a:r>
            <a:r>
              <a:rPr lang="ar-SA" sz="3200" b="1" dirty="0"/>
              <a:t>التقليدي في التركيز على الملاحظة الصفية ’ </a:t>
            </a:r>
            <a:r>
              <a:rPr lang="ar-SA" sz="3200" b="1" dirty="0" err="1"/>
              <a:t>الا</a:t>
            </a:r>
            <a:r>
              <a:rPr lang="ar-SA" sz="3200" b="1" dirty="0"/>
              <a:t> ان الهدف </a:t>
            </a:r>
            <a:r>
              <a:rPr lang="ar-SA" sz="3200" b="1" dirty="0" smtClean="0"/>
              <a:t>الأول </a:t>
            </a:r>
            <a:r>
              <a:rPr lang="ar-SA" sz="3200" b="1" dirty="0"/>
              <a:t>لهذا </a:t>
            </a:r>
            <a:r>
              <a:rPr lang="ar-SA" sz="3200" b="1" dirty="0" smtClean="0"/>
              <a:t>الأسلوب الإشرافي </a:t>
            </a:r>
            <a:r>
              <a:rPr lang="ar-SA" sz="3200" b="1" dirty="0"/>
              <a:t>يتركز في زيادة فاعلية دور المعلم من خلال التفاعل الحقيقي مع المشرف ’ويبدو ذلك من خلال اشتراك المعلم في عمليات التخطيط والملاحظة والتحليل </a:t>
            </a:r>
            <a:r>
              <a:rPr lang="ar-SA" sz="3200" b="1" dirty="0" smtClean="0"/>
              <a:t>والتقويم</a:t>
            </a:r>
            <a:endParaRPr lang="ar-S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0" y="0"/>
            <a:ext cx="4710082" cy="6858000"/>
          </a:xfrm>
        </p:spPr>
        <p:style>
          <a:lnRef idx="1">
            <a:schemeClr val="accent1"/>
          </a:lnRef>
          <a:fillRef idx="2">
            <a:schemeClr val="accent1"/>
          </a:fillRef>
          <a:effectRef idx="1">
            <a:schemeClr val="accent1"/>
          </a:effectRef>
          <a:fontRef idx="minor">
            <a:schemeClr val="dk1"/>
          </a:fontRef>
        </p:style>
        <p:txBody>
          <a:bodyPr>
            <a:normAutofit fontScale="25000" lnSpcReduction="20000"/>
          </a:bodyPr>
          <a:lstStyle/>
          <a:p>
            <a:r>
              <a:rPr lang="ar-SA" sz="9600" b="1" u="sng" dirty="0" smtClean="0"/>
              <a:t>ويؤخذ على </a:t>
            </a:r>
            <a:r>
              <a:rPr lang="ar-SA" sz="9600" b="1" u="sng" dirty="0" err="1" smtClean="0"/>
              <a:t>الاشراف</a:t>
            </a:r>
            <a:r>
              <a:rPr lang="ar-SA" sz="9600" b="1" u="sng" dirty="0" smtClean="0"/>
              <a:t> </a:t>
            </a:r>
            <a:r>
              <a:rPr lang="ar-SA" sz="9600" b="1" u="sng" dirty="0" err="1" smtClean="0"/>
              <a:t>لاكلينيكي</a:t>
            </a:r>
            <a:r>
              <a:rPr lang="ar-SA" sz="9600" b="1" u="sng" dirty="0" smtClean="0"/>
              <a:t> </a:t>
            </a:r>
            <a:r>
              <a:rPr lang="ar-SA" sz="9600" b="1" u="sng" dirty="0" err="1" smtClean="0"/>
              <a:t>مايلي</a:t>
            </a:r>
            <a:r>
              <a:rPr lang="ar-SA" sz="9600" b="1" u="sng" dirty="0" smtClean="0"/>
              <a:t> :</a:t>
            </a:r>
          </a:p>
          <a:p>
            <a:endParaRPr lang="en-US" sz="8000" dirty="0" smtClean="0"/>
          </a:p>
          <a:p>
            <a:r>
              <a:rPr lang="ar-SA" sz="8000" b="1" dirty="0" smtClean="0"/>
              <a:t>وبذلك </a:t>
            </a:r>
            <a:r>
              <a:rPr lang="ar-SA" sz="8000" b="1" dirty="0" err="1" smtClean="0"/>
              <a:t>يهمل</a:t>
            </a:r>
            <a:r>
              <a:rPr lang="ar-SA" sz="8000" b="1" dirty="0" smtClean="0"/>
              <a:t> هذا النوع من الإشراف المواقف المعقدة الأخرى غير موقف التعلم الصفي</a:t>
            </a:r>
            <a:endParaRPr lang="en-US" sz="8000" dirty="0" smtClean="0"/>
          </a:p>
          <a:p>
            <a:r>
              <a:rPr lang="ar-SA" sz="8000" b="1" dirty="0" smtClean="0"/>
              <a:t>2-ان المشرف </a:t>
            </a:r>
            <a:r>
              <a:rPr lang="ar-SA" sz="8000" b="1" dirty="0" err="1" smtClean="0"/>
              <a:t>الاكلينكي</a:t>
            </a:r>
            <a:r>
              <a:rPr lang="ar-SA" sz="8000" b="1" dirty="0" smtClean="0"/>
              <a:t> هو مشرف مؤهل في تحليل عملية التعليم ويمتلك </a:t>
            </a:r>
            <a:r>
              <a:rPr lang="ar-SA" sz="8000" b="1" dirty="0" err="1" smtClean="0"/>
              <a:t>كفايات</a:t>
            </a:r>
            <a:r>
              <a:rPr lang="ar-SA" sz="8000" b="1" dirty="0" smtClean="0"/>
              <a:t> فنية عالية في هذا الموضوع مما يجعل العلاقة بين المشرف وبين المعلم علاقة مدرب مع متدرب.</a:t>
            </a:r>
            <a:endParaRPr lang="en-US" sz="8000" dirty="0" smtClean="0"/>
          </a:p>
          <a:p>
            <a:r>
              <a:rPr lang="ar-SA" sz="8000" b="1" dirty="0" smtClean="0"/>
              <a:t>3- ان المشرف لا يقدم توجيها حقيقا للمعلم , بل يزوره ويخطط للدرس معه ثم يبدأ عملية الملاحظة والتحليل ’ فالمعلم هنا يتلقى مساعدة محدودة في تصحيح بعض ممارساته,وهذه الممارسات لا تؤدي إلى تعليم متطور إنما </a:t>
            </a:r>
            <a:r>
              <a:rPr lang="ar-SA" sz="8000" b="1" dirty="0" err="1" smtClean="0"/>
              <a:t>الى</a:t>
            </a:r>
            <a:r>
              <a:rPr lang="ar-SA" sz="8000" b="1" dirty="0" smtClean="0"/>
              <a:t> التصحيح للمواقف السلبية .</a:t>
            </a:r>
            <a:endParaRPr lang="en-US" sz="8000" dirty="0" smtClean="0"/>
          </a:p>
          <a:p>
            <a:r>
              <a:rPr lang="ar-SA" sz="8000" b="1" dirty="0" smtClean="0"/>
              <a:t>وسيتم توضيح هذا النوع من الإشراف بإسهاب عند الحديث عن أساليب الإشراف التربوي.</a:t>
            </a:r>
            <a:endParaRPr lang="en-US" sz="8000" dirty="0" smtClean="0"/>
          </a:p>
          <a:p>
            <a:r>
              <a:rPr lang="ar-SA" sz="8000" b="1" dirty="0" smtClean="0"/>
              <a:t>1-انه إشراف صفي,والمواقف الصفية هي جزء من المواقف التعليمية حيث ان المواقف التعليمية تتأثر بأمور </a:t>
            </a:r>
            <a:r>
              <a:rPr lang="ar-SA" sz="8000" b="1" dirty="0" err="1" smtClean="0"/>
              <a:t>اخرى</a:t>
            </a:r>
            <a:r>
              <a:rPr lang="ar-SA" sz="8000" b="1" dirty="0" smtClean="0"/>
              <a:t> مثل الامتحانات والبيئة المحلية وخبرات الطلاب السابقة.</a:t>
            </a:r>
            <a:endParaRPr lang="en-US" sz="8000" dirty="0" smtClean="0"/>
          </a:p>
          <a:p>
            <a:endParaRPr lang="ar-SA" dirty="0"/>
          </a:p>
        </p:txBody>
      </p:sp>
      <p:sp>
        <p:nvSpPr>
          <p:cNvPr id="4" name="عنصر نائب للمحتوى 3"/>
          <p:cNvSpPr>
            <a:spLocks noGrp="1"/>
          </p:cNvSpPr>
          <p:nvPr>
            <p:ph sz="half" idx="2"/>
          </p:nvPr>
        </p:nvSpPr>
        <p:spPr>
          <a:xfrm>
            <a:off x="4748210" y="0"/>
            <a:ext cx="4395790" cy="6858000"/>
          </a:xfrm>
        </p:spPr>
        <p:style>
          <a:lnRef idx="1">
            <a:schemeClr val="dk1"/>
          </a:lnRef>
          <a:fillRef idx="2">
            <a:schemeClr val="dk1"/>
          </a:fillRef>
          <a:effectRef idx="1">
            <a:schemeClr val="dk1"/>
          </a:effectRef>
          <a:fontRef idx="minor">
            <a:schemeClr val="dk1"/>
          </a:fontRef>
        </p:style>
        <p:txBody>
          <a:bodyPr>
            <a:normAutofit fontScale="25000" lnSpcReduction="20000"/>
          </a:bodyPr>
          <a:lstStyle/>
          <a:p>
            <a:r>
              <a:rPr lang="ar-SA" sz="9600" b="1" u="sng" dirty="0"/>
              <a:t>وتتضح فوائد ومزايا </a:t>
            </a:r>
            <a:r>
              <a:rPr lang="ar-SA" sz="9600" b="1" u="sng" dirty="0" err="1"/>
              <a:t>الاشراف</a:t>
            </a:r>
            <a:r>
              <a:rPr lang="ar-SA" sz="9600" b="1" u="sng" dirty="0"/>
              <a:t> </a:t>
            </a:r>
            <a:r>
              <a:rPr lang="ar-SA" sz="9600" b="1" u="sng" dirty="0" err="1"/>
              <a:t>الاكلينيكي</a:t>
            </a:r>
            <a:r>
              <a:rPr lang="ar-SA" sz="9600" b="1" u="sng" dirty="0"/>
              <a:t> بما يلي </a:t>
            </a:r>
            <a:r>
              <a:rPr lang="ar-SA" sz="7200" b="1" u="sng" dirty="0"/>
              <a:t>:</a:t>
            </a:r>
            <a:endParaRPr lang="en-US" sz="7200" dirty="0"/>
          </a:p>
          <a:p>
            <a:r>
              <a:rPr lang="ar-SA" sz="9600" b="1" dirty="0"/>
              <a:t>1- انه أسلوب يثق بالمعلم,ويهتم بتنمية وتطوير </a:t>
            </a:r>
            <a:r>
              <a:rPr lang="ar-SA" sz="9600" b="1" dirty="0" smtClean="0"/>
              <a:t>كفايته </a:t>
            </a:r>
            <a:r>
              <a:rPr lang="ar-SA" sz="9600" b="1" dirty="0"/>
              <a:t>في التدريس الصفي .</a:t>
            </a:r>
            <a:endParaRPr lang="en-US" sz="9600" dirty="0"/>
          </a:p>
          <a:p>
            <a:r>
              <a:rPr lang="ar-SA" sz="9600" b="1" dirty="0"/>
              <a:t>2- انه يشرك المعلم في التخطيط وفي عملية التحليل وعملية التقويم فهو </a:t>
            </a:r>
            <a:r>
              <a:rPr lang="ar-SA" sz="9600" b="1" dirty="0" smtClean="0"/>
              <a:t>إشراف </a:t>
            </a:r>
            <a:r>
              <a:rPr lang="ar-SA" sz="9600" b="1" dirty="0"/>
              <a:t>مبنى على المشاركة.</a:t>
            </a:r>
            <a:endParaRPr lang="en-US" sz="9600" dirty="0"/>
          </a:p>
          <a:p>
            <a:r>
              <a:rPr lang="ar-SA" sz="9600" b="1" dirty="0"/>
              <a:t>3- ان مشاركة المعلم في تحديد </a:t>
            </a:r>
            <a:r>
              <a:rPr lang="ar-SA" sz="9600" b="1" dirty="0" smtClean="0"/>
              <a:t>أسلوبه </a:t>
            </a:r>
            <a:r>
              <a:rPr lang="ar-SA" sz="9600" b="1" dirty="0"/>
              <a:t>تجعل المعلم </a:t>
            </a:r>
            <a:r>
              <a:rPr lang="ar-SA" sz="9600" b="1" dirty="0" smtClean="0"/>
              <a:t>أكثر </a:t>
            </a:r>
            <a:r>
              <a:rPr lang="ar-SA" sz="9600" b="1" dirty="0"/>
              <a:t>التزاما بتعديل سلوكه التعليمي .</a:t>
            </a:r>
            <a:endParaRPr lang="en-US" sz="9600" dirty="0"/>
          </a:p>
          <a:p>
            <a:r>
              <a:rPr lang="ar-SA" sz="9600" b="1" dirty="0"/>
              <a:t>4- يتلقى المعلم تغذية راجعة تنعكس مباشرة على تطوير عمله </a:t>
            </a:r>
            <a:r>
              <a:rPr lang="ar-SA" sz="9600" b="1" dirty="0" smtClean="0"/>
              <a:t>وأساليبه </a:t>
            </a:r>
            <a:r>
              <a:rPr lang="ar-SA" sz="9600" b="1" dirty="0"/>
              <a:t>المستقبلية مما يجنبه الوقوع في </a:t>
            </a:r>
            <a:r>
              <a:rPr lang="ar-SA" sz="9600" b="1" dirty="0" smtClean="0"/>
              <a:t>الأخطاء </a:t>
            </a:r>
            <a:r>
              <a:rPr lang="ar-SA" sz="9600" b="1" dirty="0"/>
              <a:t>التي وقع فيها سابقا.</a:t>
            </a:r>
            <a:endParaRPr lang="en-US" sz="9600" dirty="0"/>
          </a:p>
          <a:p>
            <a:r>
              <a:rPr lang="ar-SA" sz="9600" b="1" dirty="0"/>
              <a:t>5- يهتم المشرف بتقويم الموقف الصفي بدلا من التركيز على عمل المعلم أو على شخصيته.</a:t>
            </a:r>
            <a:endParaRPr lang="en-US" sz="9600" dirty="0"/>
          </a:p>
          <a:p>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0"/>
            <a:ext cx="8572560" cy="1214398"/>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SA" b="1" u="sng" dirty="0"/>
              <a:t>ثانيا - </a:t>
            </a:r>
            <a:r>
              <a:rPr lang="ar-SA" b="1" u="sng" dirty="0" smtClean="0"/>
              <a:t>الإشراف بالأهداف </a:t>
            </a:r>
            <a:r>
              <a:rPr lang="ar-SA" b="1" u="sng" dirty="0"/>
              <a:t>والنتائج:</a:t>
            </a:r>
            <a:r>
              <a:rPr lang="en-US" dirty="0"/>
              <a:t/>
            </a:r>
            <a:br>
              <a:rPr lang="en-US" dirty="0"/>
            </a:br>
            <a:endParaRPr lang="ar-SA" dirty="0"/>
          </a:p>
        </p:txBody>
      </p:sp>
      <p:sp>
        <p:nvSpPr>
          <p:cNvPr id="4" name="عنصر نائب للمحتوى 3"/>
          <p:cNvSpPr>
            <a:spLocks noGrp="1"/>
          </p:cNvSpPr>
          <p:nvPr>
            <p:ph sz="half" idx="2"/>
          </p:nvPr>
        </p:nvSpPr>
        <p:spPr>
          <a:xfrm>
            <a:off x="285720" y="1142984"/>
            <a:ext cx="8572560" cy="5500726"/>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r>
              <a:rPr lang="ar-SA" b="1" dirty="0"/>
              <a:t>ويعرف </a:t>
            </a:r>
            <a:r>
              <a:rPr lang="ar-SA" b="1" dirty="0" smtClean="0"/>
              <a:t>بأنه </a:t>
            </a:r>
            <a:r>
              <a:rPr lang="ar-SA" b="1" dirty="0"/>
              <a:t>نظام يشارك فيه المشرفون التربويون والمعلمون والمديرون بتحديد </a:t>
            </a:r>
            <a:r>
              <a:rPr lang="ar-SA" b="1" dirty="0" smtClean="0"/>
              <a:t>أهداف </a:t>
            </a:r>
            <a:r>
              <a:rPr lang="ar-SA" b="1" dirty="0"/>
              <a:t>تربوية مشتركة وتحديد مسؤولية كل طرف في تحقيق هذه </a:t>
            </a:r>
            <a:r>
              <a:rPr lang="ar-SA" b="1" dirty="0" smtClean="0"/>
              <a:t>الأهداف.بحيث </a:t>
            </a:r>
            <a:r>
              <a:rPr lang="ar-SA" b="1" dirty="0"/>
              <a:t>يدرك كل من مدير المدرسة والمشرف التربوي والمعلم النتائج المتوقعة من عمله تماما.</a:t>
            </a:r>
            <a:endParaRPr lang="en-US" dirty="0"/>
          </a:p>
          <a:p>
            <a:r>
              <a:rPr lang="ar-SA" b="1" dirty="0" smtClean="0"/>
              <a:t>والإشراف بالأهداف </a:t>
            </a:r>
            <a:r>
              <a:rPr lang="ar-SA" b="1" dirty="0"/>
              <a:t>يحقق الفوائد التالية:</a:t>
            </a:r>
            <a:endParaRPr lang="en-US" dirty="0"/>
          </a:p>
          <a:p>
            <a:r>
              <a:rPr lang="ar-SA" b="1" dirty="0"/>
              <a:t>1- يعرف المعلم </a:t>
            </a:r>
            <a:r>
              <a:rPr lang="ar-SA" b="1" dirty="0" smtClean="0"/>
              <a:t>أهدافه </a:t>
            </a:r>
            <a:r>
              <a:rPr lang="ar-SA" b="1" dirty="0"/>
              <a:t>تماما,ويعرف مسؤوليته في مدى تحقيق هذه </a:t>
            </a:r>
            <a:r>
              <a:rPr lang="ar-SA" b="1" dirty="0" smtClean="0"/>
              <a:t>الأهداف </a:t>
            </a:r>
            <a:r>
              <a:rPr lang="ar-SA" b="1" dirty="0"/>
              <a:t>,وهذا يزيل كثيرا من سوء الفهم في العلاقة مع المشرف التربوي أو مع مدير المدرسة.</a:t>
            </a:r>
            <a:endParaRPr lang="en-US" dirty="0"/>
          </a:p>
          <a:p>
            <a:r>
              <a:rPr lang="ar-SA" b="1" dirty="0"/>
              <a:t>2- يعرف مدير المدرسة دوره في عملية </a:t>
            </a:r>
            <a:r>
              <a:rPr lang="ar-SA" b="1" dirty="0" smtClean="0"/>
              <a:t>الإشراف </a:t>
            </a:r>
            <a:r>
              <a:rPr lang="ar-SA" b="1" dirty="0"/>
              <a:t>,وينظم علاقته مع المشرف والمعلم على هذا </a:t>
            </a:r>
            <a:r>
              <a:rPr lang="ar-SA" b="1" dirty="0" smtClean="0"/>
              <a:t>الأساس.</a:t>
            </a:r>
            <a:endParaRPr lang="en-US" dirty="0"/>
          </a:p>
          <a:p>
            <a:r>
              <a:rPr lang="ar-SA" b="1" dirty="0"/>
              <a:t>3- يشارك كل من المعلم والمدير في تحديد </a:t>
            </a:r>
            <a:r>
              <a:rPr lang="ar-SA" b="1" dirty="0" smtClean="0"/>
              <a:t>الأهداف </a:t>
            </a:r>
            <a:r>
              <a:rPr lang="ar-SA" b="1" dirty="0"/>
              <a:t>وهذا يزيد من التزامهم بتحقيقها.</a:t>
            </a:r>
            <a:endParaRPr lang="en-US" dirty="0"/>
          </a:p>
          <a:p>
            <a:r>
              <a:rPr lang="ar-SA" b="1" dirty="0"/>
              <a:t>4- يعطي المعلم الحرية في تقويم نشاطه تقويما ذاتيا في ضوء ما يحققه من </a:t>
            </a:r>
            <a:r>
              <a:rPr lang="ar-SA" b="1" dirty="0" smtClean="0"/>
              <a:t>الأهداف.</a:t>
            </a:r>
            <a:endParaRPr lang="en-US" dirty="0"/>
          </a:p>
          <a:p>
            <a:r>
              <a:rPr lang="ar-SA" b="1" dirty="0"/>
              <a:t>5- يشعر المعلم </a:t>
            </a:r>
            <a:r>
              <a:rPr lang="ar-SA" b="1" dirty="0" smtClean="0"/>
              <a:t>بالأمن, </a:t>
            </a:r>
            <a:r>
              <a:rPr lang="ar-SA" b="1" dirty="0"/>
              <a:t>لانه سيقوم بموجب </a:t>
            </a:r>
            <a:r>
              <a:rPr lang="ar-SA" b="1" dirty="0" smtClean="0"/>
              <a:t>الأهداف </a:t>
            </a:r>
            <a:r>
              <a:rPr lang="ar-SA" b="1" dirty="0"/>
              <a:t>التي تشارك في وضعها</a:t>
            </a: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smtClean="0"/>
              <a:t>ثالثا - </a:t>
            </a:r>
            <a:r>
              <a:rPr lang="ar-SA" b="1" u="sng" dirty="0" err="1" smtClean="0"/>
              <a:t>الاشراف</a:t>
            </a:r>
            <a:r>
              <a:rPr lang="ar-SA" b="1" u="sng" dirty="0" smtClean="0"/>
              <a:t> </a:t>
            </a:r>
            <a:r>
              <a:rPr lang="ar-SA" b="1" u="sng" dirty="0" err="1" smtClean="0"/>
              <a:t>التشاركي</a:t>
            </a:r>
            <a:r>
              <a:rPr lang="ar-SA" b="1" u="sng" dirty="0" smtClean="0"/>
              <a:t> (التكاملي) </a:t>
            </a:r>
            <a:r>
              <a:rPr lang="en-US" dirty="0" smtClean="0"/>
              <a:t/>
            </a:r>
            <a:br>
              <a:rPr lang="en-US" dirty="0" smtClean="0"/>
            </a:br>
            <a:endParaRPr lang="ar-SA" dirty="0"/>
          </a:p>
        </p:txBody>
      </p:sp>
      <p:pic>
        <p:nvPicPr>
          <p:cNvPr id="5" name="عنصر نائب للمحتوى 4" descr="th (4).jpg"/>
          <p:cNvPicPr>
            <a:picLocks noGrp="1" noChangeAspect="1"/>
          </p:cNvPicPr>
          <p:nvPr>
            <p:ph sz="half" idx="1"/>
          </p:nvPr>
        </p:nvPicPr>
        <p:blipFill>
          <a:blip r:embed="rId2"/>
          <a:stretch>
            <a:fillRect/>
          </a:stretch>
        </p:blipFill>
        <p:spPr>
          <a:xfrm>
            <a:off x="142845" y="1214422"/>
            <a:ext cx="3500462" cy="542928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4" name="عنصر نائب للمحتوى 3"/>
          <p:cNvSpPr>
            <a:spLocks noGrp="1"/>
          </p:cNvSpPr>
          <p:nvPr>
            <p:ph sz="half" idx="2"/>
          </p:nvPr>
        </p:nvSpPr>
        <p:spPr>
          <a:xfrm>
            <a:off x="3786182" y="1142984"/>
            <a:ext cx="5214974" cy="5500726"/>
          </a:xfrm>
        </p:spPr>
        <p:txBody>
          <a:bodyPr>
            <a:normAutofit fontScale="62500" lnSpcReduction="20000"/>
          </a:bodyPr>
          <a:lstStyle/>
          <a:p>
            <a:r>
              <a:rPr lang="ar-SA" sz="3200" b="1" dirty="0" smtClean="0"/>
              <a:t>ينبثق </a:t>
            </a:r>
            <a:r>
              <a:rPr lang="ar-SA" sz="3200" b="1" dirty="0"/>
              <a:t>مفهوم المنحى التكاملي </a:t>
            </a:r>
            <a:r>
              <a:rPr lang="ar-SA" sz="3200" b="1" dirty="0" err="1"/>
              <a:t>للاشراف</a:t>
            </a:r>
            <a:r>
              <a:rPr lang="ar-SA" sz="3200" b="1" dirty="0"/>
              <a:t> التربوي من كونه عملية فنية مصاحبة للعملية التعليمية في المدرسة تهدف </a:t>
            </a:r>
            <a:r>
              <a:rPr lang="ar-SA" sz="3200" b="1" dirty="0" err="1"/>
              <a:t>الى</a:t>
            </a:r>
            <a:r>
              <a:rPr lang="ar-SA" sz="3200" b="1" dirty="0"/>
              <a:t> تحسين </a:t>
            </a:r>
            <a:r>
              <a:rPr lang="ar-SA" sz="3200" b="1" dirty="0" err="1"/>
              <a:t>نتاجاتها</a:t>
            </a:r>
            <a:r>
              <a:rPr lang="ar-SA" sz="3200" b="1" dirty="0"/>
              <a:t> , وهي بهذا المفهوم مسؤولية مشتركة بين مدير المدرسة باعتباره قائدا تربويا ومشرفا مقيما في مدرسته من ناحية, والمشرف التربوي باعتباره خبيرا تربويا ومستشار متخصصا من ناحية ثانية وكلاهما معا يمكن ان يقوم بدور تربوي تعاوني فاعل ومؤثر يتمثل في </a:t>
            </a:r>
            <a:r>
              <a:rPr lang="ar-SA" sz="3200" b="1" dirty="0" err="1"/>
              <a:t>الادارة</a:t>
            </a:r>
            <a:r>
              <a:rPr lang="ar-SA" sz="3200" b="1" dirty="0"/>
              <a:t> والتنظيم والمتابعة من قبل مدير المدرسة وتقديم الدعم والمساندة والخبرة التربوية من قبل المشرف التربوي. ويقوم هذا </a:t>
            </a:r>
            <a:r>
              <a:rPr lang="ar-SA" sz="3200" b="1" dirty="0" err="1"/>
              <a:t>الاسلوب</a:t>
            </a:r>
            <a:r>
              <a:rPr lang="ar-SA" sz="3200" b="1" dirty="0"/>
              <a:t> على نظرية النظم التي </a:t>
            </a:r>
            <a:r>
              <a:rPr lang="ar-SA" sz="3200" b="1" dirty="0" err="1"/>
              <a:t>تتالف</a:t>
            </a:r>
            <a:r>
              <a:rPr lang="ar-SA" sz="3200" b="1" dirty="0"/>
              <a:t> العملية </a:t>
            </a:r>
            <a:r>
              <a:rPr lang="ar-SA" sz="3200" b="1" dirty="0" err="1"/>
              <a:t>الاشرافية</a:t>
            </a:r>
            <a:r>
              <a:rPr lang="ar-SA" sz="3200" b="1" dirty="0"/>
              <a:t> فيها من عدة </a:t>
            </a:r>
            <a:r>
              <a:rPr lang="ar-SA" sz="3200" b="1" dirty="0" err="1"/>
              <a:t>انظمة</a:t>
            </a:r>
            <a:r>
              <a:rPr lang="ar-SA" sz="3200" b="1" dirty="0"/>
              <a:t> جزئية مستقلة مثل السلوك </a:t>
            </a:r>
            <a:r>
              <a:rPr lang="ar-SA" sz="3200" b="1" dirty="0" err="1"/>
              <a:t>الاشرافي</a:t>
            </a:r>
            <a:r>
              <a:rPr lang="ar-SA" sz="3200" b="1" dirty="0"/>
              <a:t> للمشرفين والسلوك التعليمي للمعلمين ,والسلوك التعليمي للتلاميذ </a:t>
            </a:r>
            <a:r>
              <a:rPr lang="ar-SA" sz="3200" b="1" dirty="0" err="1"/>
              <a:t>ولاغراض</a:t>
            </a:r>
            <a:r>
              <a:rPr lang="ar-SA" sz="3200" b="1" dirty="0"/>
              <a:t> زيادة فاعلية </a:t>
            </a:r>
            <a:r>
              <a:rPr lang="ar-SA" sz="3200" b="1" dirty="0" err="1"/>
              <a:t>الاشراف</a:t>
            </a:r>
            <a:r>
              <a:rPr lang="ar-SA" sz="3200" b="1" dirty="0"/>
              <a:t> التربوي لا بد ان يكون كل نظام من هذه </a:t>
            </a:r>
            <a:r>
              <a:rPr lang="ar-SA" sz="3200" b="1" dirty="0" err="1"/>
              <a:t>لانظمة</a:t>
            </a:r>
            <a:r>
              <a:rPr lang="ar-SA" sz="3200" b="1" dirty="0"/>
              <a:t> مفتوحا على </a:t>
            </a:r>
            <a:r>
              <a:rPr lang="ar-SA" sz="3200" b="1" dirty="0" err="1"/>
              <a:t>الاخرى</a:t>
            </a:r>
            <a:r>
              <a:rPr lang="ar-SA" sz="3200" b="1" dirty="0"/>
              <a:t>.</a:t>
            </a:r>
            <a:endParaRPr lang="en-US" sz="3200" dirty="0"/>
          </a:p>
          <a:p>
            <a:r>
              <a:rPr lang="ar-SA" sz="3200" b="1" dirty="0"/>
              <a:t>ويتميز هذا المفهوم من </a:t>
            </a:r>
            <a:r>
              <a:rPr lang="ar-SA" sz="3200" b="1" dirty="0" err="1"/>
              <a:t>الاشراف</a:t>
            </a:r>
            <a:r>
              <a:rPr lang="ar-SA" sz="3200" b="1" dirty="0"/>
              <a:t> بروح الانفتاح والتعاون المستمر بين المشرف والمعلم والقدرة ميزات للمشرف التربوي على التنسيق بين المعلمين ودعم قيمهم وتبنيها ويركز هذا </a:t>
            </a:r>
            <a:r>
              <a:rPr lang="ar-SA" sz="3200" b="1" dirty="0" err="1"/>
              <a:t>الاشراف</a:t>
            </a:r>
            <a:r>
              <a:rPr lang="ar-SA" sz="3200" b="1" dirty="0"/>
              <a:t> على تحقيق </a:t>
            </a:r>
            <a:r>
              <a:rPr lang="ar-SA" sz="3200" b="1" dirty="0" err="1"/>
              <a:t>اهدافه</a:t>
            </a:r>
            <a:r>
              <a:rPr lang="ar-SA" sz="3200" b="1" dirty="0"/>
              <a:t> المتمثلة في تحسين نوعية التعليم في المدارس وبناء شخصية متوازنة للمعلم المشرف.</a:t>
            </a:r>
            <a:endParaRPr lang="en-US" sz="3200" dirty="0"/>
          </a:p>
          <a:p>
            <a:endParaRPr lang="ar-S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142852"/>
            <a:ext cx="8229600" cy="11430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ar-SA" b="1" dirty="0" smtClean="0"/>
              <a:t/>
            </a:r>
            <a:br>
              <a:rPr lang="ar-SA" b="1" dirty="0" smtClean="0"/>
            </a:br>
            <a:r>
              <a:rPr lang="ar-SA" b="1" dirty="0" smtClean="0"/>
              <a:t>مجموعة من مهام الإشراف ألتشاركي :</a:t>
            </a:r>
            <a:r>
              <a:rPr lang="en-US" dirty="0" smtClean="0"/>
              <a:t/>
            </a:r>
            <a:br>
              <a:rPr lang="en-US" dirty="0" smtClean="0"/>
            </a:br>
            <a:endParaRPr lang="ar-SA" dirty="0"/>
          </a:p>
        </p:txBody>
      </p:sp>
      <p:sp>
        <p:nvSpPr>
          <p:cNvPr id="3" name="عنصر نائب للمحتوى 2"/>
          <p:cNvSpPr>
            <a:spLocks noGrp="1"/>
          </p:cNvSpPr>
          <p:nvPr>
            <p:ph sz="half" idx="1"/>
          </p:nvPr>
        </p:nvSpPr>
        <p:spPr>
          <a:xfrm>
            <a:off x="214282" y="1600200"/>
            <a:ext cx="4714908" cy="4525963"/>
          </a:xfrm>
        </p:spPr>
        <p:style>
          <a:lnRef idx="0">
            <a:schemeClr val="accent6"/>
          </a:lnRef>
          <a:fillRef idx="3">
            <a:schemeClr val="accent6"/>
          </a:fillRef>
          <a:effectRef idx="3">
            <a:schemeClr val="accent6"/>
          </a:effectRef>
          <a:fontRef idx="minor">
            <a:schemeClr val="lt1"/>
          </a:fontRef>
        </p:style>
        <p:txBody>
          <a:bodyPr>
            <a:normAutofit fontScale="85000" lnSpcReduction="20000"/>
          </a:bodyPr>
          <a:lstStyle/>
          <a:p>
            <a:pPr algn="ctr"/>
            <a:r>
              <a:rPr lang="ar-SA" b="1" u="sng" dirty="0" smtClean="0"/>
              <a:t>ب- مجال التنمية المهنية للمعلمين : وتشمل :</a:t>
            </a:r>
            <a:endParaRPr lang="en-US" dirty="0" smtClean="0"/>
          </a:p>
          <a:p>
            <a:pPr lvl="0" algn="ctr"/>
            <a:r>
              <a:rPr lang="ar-SA" b="1" dirty="0" smtClean="0"/>
              <a:t>الكشف عن احتياجات المعلمين المهنية والأكاديمية وبأساليب متنوعة (الزيارات الصفية)</a:t>
            </a:r>
            <a:endParaRPr lang="en-US" dirty="0" smtClean="0"/>
          </a:p>
          <a:p>
            <a:pPr lvl="0" algn="ctr"/>
            <a:r>
              <a:rPr lang="ar-SA" b="1" dirty="0" smtClean="0"/>
              <a:t>اختيار الأساليب المناسبة لتلبية احتياجات المعلمين المهنية والأكاديمية مثل :</a:t>
            </a:r>
            <a:endParaRPr lang="en-US" dirty="0" smtClean="0"/>
          </a:p>
          <a:p>
            <a:pPr algn="ctr"/>
            <a:r>
              <a:rPr lang="ar-SA" b="1" dirty="0" smtClean="0"/>
              <a:t>(الندوات- الدروس التطبيقية - الزيارات المتبادلة بين المعلمين في نفس المدرسة - زيارات المشرف المختص - الدورات التدريبية -حضور الاجتماعات -نقل الخبرات-البحوث الإجرائية – القياس والتقويم – الاختبارات التحصيلية ) </a:t>
            </a:r>
            <a:endParaRPr lang="en-US" dirty="0" smtClean="0"/>
          </a:p>
          <a:p>
            <a:endParaRPr lang="ar-SA" dirty="0"/>
          </a:p>
        </p:txBody>
      </p:sp>
      <p:sp>
        <p:nvSpPr>
          <p:cNvPr id="4" name="عنصر نائب للمحتوى 3"/>
          <p:cNvSpPr>
            <a:spLocks noGrp="1"/>
          </p:cNvSpPr>
          <p:nvPr>
            <p:ph sz="half" idx="2"/>
          </p:nvPr>
        </p:nvSpPr>
        <p:spPr>
          <a:xfrm>
            <a:off x="4929190" y="1600200"/>
            <a:ext cx="4071966" cy="4525963"/>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ctr"/>
            <a:r>
              <a:rPr lang="ar-SA" sz="3600" b="1" u="sng" dirty="0" smtClean="0"/>
              <a:t>ا- مجال التخطيط</a:t>
            </a:r>
            <a:endParaRPr lang="en-US" sz="3600" dirty="0" smtClean="0"/>
          </a:p>
          <a:p>
            <a:pPr lvl="0" algn="ctr"/>
            <a:r>
              <a:rPr lang="ar-SA" sz="3600" b="1" dirty="0" smtClean="0"/>
              <a:t>إعداد خطته الفصلية أو السنوية </a:t>
            </a:r>
            <a:endParaRPr lang="en-US" sz="3600" dirty="0" smtClean="0"/>
          </a:p>
          <a:p>
            <a:pPr lvl="0" algn="ctr"/>
            <a:r>
              <a:rPr lang="ar-SA" sz="3600" b="1" dirty="0" smtClean="0"/>
              <a:t>التعاون مع المعلمين في إعداد خططهم التدريسية ومذكرات تحضير الدروس </a:t>
            </a:r>
            <a:endParaRPr lang="en-US" sz="3600" dirty="0" smtClean="0"/>
          </a:p>
          <a:p>
            <a:pPr lvl="0" algn="ctr"/>
            <a:r>
              <a:rPr lang="ar-SA" sz="3600" b="1" dirty="0" smtClean="0"/>
              <a:t>إعداد خطط تطويرية ومتابعتها وتقويمها </a:t>
            </a:r>
            <a:endParaRPr lang="en-US" sz="3600" dirty="0" smtClean="0"/>
          </a:p>
          <a:p>
            <a:pPr lvl="0" algn="ctr"/>
            <a:r>
              <a:rPr lang="ar-SA" sz="3600" b="1" dirty="0" smtClean="0"/>
              <a:t>المساعدة في تحقيق أهداف الخطة</a:t>
            </a:r>
            <a:endParaRPr lang="en-US" sz="3600" dirty="0" smtClean="0"/>
          </a:p>
          <a:p>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smtClean="0"/>
              <a:t>رابعا : مجال </a:t>
            </a:r>
            <a:r>
              <a:rPr lang="ar-SA" b="1" u="sng" dirty="0" err="1" smtClean="0"/>
              <a:t>الانشطة</a:t>
            </a:r>
            <a:r>
              <a:rPr lang="ar-SA" b="1" u="sng" dirty="0" smtClean="0"/>
              <a:t> التربوية :</a:t>
            </a:r>
            <a:r>
              <a:rPr lang="en-US" dirty="0" smtClean="0"/>
              <a:t/>
            </a:r>
            <a:br>
              <a:rPr lang="en-US" dirty="0" smtClean="0"/>
            </a:br>
            <a:endParaRPr lang="ar-SA" dirty="0"/>
          </a:p>
        </p:txBody>
      </p:sp>
      <p:sp>
        <p:nvSpPr>
          <p:cNvPr id="3" name="عنصر نائب للمحتوى 2"/>
          <p:cNvSpPr>
            <a:spLocks noGrp="1"/>
          </p:cNvSpPr>
          <p:nvPr>
            <p:ph idx="1"/>
          </p:nvPr>
        </p:nvSpPr>
        <p:spPr>
          <a:xfrm>
            <a:off x="142844" y="1071546"/>
            <a:ext cx="8858312" cy="5786454"/>
          </a:xfrm>
        </p:spPr>
        <p:txBody>
          <a:bodyPr>
            <a:normAutofit fontScale="62500" lnSpcReduction="20000"/>
          </a:bodyPr>
          <a:lstStyle/>
          <a:p>
            <a:pPr lvl="0"/>
            <a:r>
              <a:rPr lang="ar-SA" b="1" dirty="0" smtClean="0">
                <a:solidFill>
                  <a:srgbClr val="FF0000"/>
                </a:solidFill>
              </a:rPr>
              <a:t>التعاون مع مدير المدرسة في مجال متابعة </a:t>
            </a:r>
            <a:r>
              <a:rPr lang="ar-SA" b="1" dirty="0" err="1" smtClean="0">
                <a:solidFill>
                  <a:srgbClr val="FF0000"/>
                </a:solidFill>
              </a:rPr>
              <a:t>الانشطة</a:t>
            </a:r>
            <a:endParaRPr lang="en-US" dirty="0" smtClean="0">
              <a:solidFill>
                <a:srgbClr val="FF0000"/>
              </a:solidFill>
            </a:endParaRPr>
          </a:p>
          <a:p>
            <a:pPr lvl="0"/>
            <a:r>
              <a:rPr lang="ar-SA" b="1" dirty="0" smtClean="0">
                <a:solidFill>
                  <a:srgbClr val="FF0000"/>
                </a:solidFill>
              </a:rPr>
              <a:t>التسهيلات واقتراح البدائل ومساندة المعلم</a:t>
            </a:r>
            <a:endParaRPr lang="en-US" dirty="0" smtClean="0">
              <a:solidFill>
                <a:srgbClr val="FF0000"/>
              </a:solidFill>
            </a:endParaRPr>
          </a:p>
          <a:p>
            <a:pPr lvl="0"/>
            <a:r>
              <a:rPr lang="ar-SA" b="1" dirty="0" smtClean="0">
                <a:solidFill>
                  <a:srgbClr val="FF0000"/>
                </a:solidFill>
              </a:rPr>
              <a:t>التعاون مع </a:t>
            </a:r>
            <a:r>
              <a:rPr lang="ar-SA" b="1" dirty="0" err="1" smtClean="0">
                <a:solidFill>
                  <a:srgbClr val="FF0000"/>
                </a:solidFill>
              </a:rPr>
              <a:t>امين</a:t>
            </a:r>
            <a:r>
              <a:rPr lang="ar-SA" b="1" dirty="0" smtClean="0">
                <a:solidFill>
                  <a:srgbClr val="FF0000"/>
                </a:solidFill>
              </a:rPr>
              <a:t> المكتبة وقيم المختبر والمرشد التربوي</a:t>
            </a:r>
            <a:endParaRPr lang="en-US" dirty="0" smtClean="0">
              <a:solidFill>
                <a:srgbClr val="FF0000"/>
              </a:solidFill>
            </a:endParaRPr>
          </a:p>
          <a:p>
            <a:r>
              <a:rPr lang="ar-SA" b="1" u="sng" dirty="0" smtClean="0"/>
              <a:t>المشرف المقيم والمشرف المتفرغ حلقتان متكاملتان :</a:t>
            </a:r>
            <a:endParaRPr lang="en-US" dirty="0" smtClean="0"/>
          </a:p>
          <a:p>
            <a:r>
              <a:rPr lang="ar-SA" b="1" dirty="0" smtClean="0">
                <a:solidFill>
                  <a:srgbClr val="0070C0"/>
                </a:solidFill>
              </a:rPr>
              <a:t>   بدا دور مدير المدرسة الإشرافي </a:t>
            </a:r>
            <a:r>
              <a:rPr lang="ar-SA" b="1" dirty="0" err="1" smtClean="0">
                <a:solidFill>
                  <a:srgbClr val="0070C0"/>
                </a:solidFill>
              </a:rPr>
              <a:t>يتعزز</a:t>
            </a:r>
            <a:r>
              <a:rPr lang="ar-SA" b="1" dirty="0" smtClean="0">
                <a:solidFill>
                  <a:srgbClr val="0070C0"/>
                </a:solidFill>
              </a:rPr>
              <a:t> تدريجيا مع بروز فكرة المشرف المقيم وشيوع تطبيقها ومن هنا برزت أهمية تكامل دور كل من مدير المدرسة والمشرف المتفرغ , فمدير المدرسة اعرف بحاجات طلابه وبيئته المحلية , والمتابعة وملاحظة التغيرات والتغذية الراجعة .</a:t>
            </a:r>
            <a:endParaRPr lang="en-US" dirty="0" smtClean="0">
              <a:solidFill>
                <a:srgbClr val="0070C0"/>
              </a:solidFill>
            </a:endParaRPr>
          </a:p>
          <a:p>
            <a:r>
              <a:rPr lang="ar-SA" b="1" dirty="0" smtClean="0">
                <a:solidFill>
                  <a:srgbClr val="0070C0"/>
                </a:solidFill>
              </a:rPr>
              <a:t>   ومن ناحية أخرى فأن للمشرف التربوي المتفرغ مميزات خاصة منها تفرغه التام للعمل الإشرافي , وتعمقه في عمله وتخصصه وخبرته , فيكن الاستفادة من مزايا الطرفين فيكمل احدهما الأخر في مجالات التربوية المختلفة ومنها :</a:t>
            </a:r>
            <a:endParaRPr lang="en-US" dirty="0" smtClean="0">
              <a:solidFill>
                <a:srgbClr val="0070C0"/>
              </a:solidFill>
            </a:endParaRPr>
          </a:p>
          <a:p>
            <a:pPr lvl="0"/>
            <a:r>
              <a:rPr lang="ar-SA" b="1" dirty="0" smtClean="0">
                <a:solidFill>
                  <a:srgbClr val="FF0000"/>
                </a:solidFill>
              </a:rPr>
              <a:t>التخطيط المشترك</a:t>
            </a:r>
            <a:endParaRPr lang="en-US" dirty="0" smtClean="0">
              <a:solidFill>
                <a:srgbClr val="FF0000"/>
              </a:solidFill>
            </a:endParaRPr>
          </a:p>
          <a:p>
            <a:pPr lvl="0"/>
            <a:r>
              <a:rPr lang="ar-SA" b="1" dirty="0" smtClean="0">
                <a:solidFill>
                  <a:srgbClr val="FF0000"/>
                </a:solidFill>
              </a:rPr>
              <a:t>التنسيق والتكامل</a:t>
            </a:r>
            <a:endParaRPr lang="en-US" dirty="0" smtClean="0">
              <a:solidFill>
                <a:srgbClr val="FF0000"/>
              </a:solidFill>
            </a:endParaRPr>
          </a:p>
          <a:p>
            <a:pPr lvl="0"/>
            <a:r>
              <a:rPr lang="ar-SA" b="1" dirty="0" smtClean="0">
                <a:solidFill>
                  <a:srgbClr val="FF0000"/>
                </a:solidFill>
              </a:rPr>
              <a:t>تحديد </a:t>
            </a:r>
            <a:r>
              <a:rPr lang="ar-SA" b="1" dirty="0" err="1" smtClean="0">
                <a:solidFill>
                  <a:srgbClr val="FF0000"/>
                </a:solidFill>
              </a:rPr>
              <a:t>الاهداف</a:t>
            </a:r>
            <a:r>
              <a:rPr lang="ar-SA" b="1" dirty="0" smtClean="0">
                <a:solidFill>
                  <a:srgbClr val="FF0000"/>
                </a:solidFill>
              </a:rPr>
              <a:t> المحددة لفترة زمنية</a:t>
            </a:r>
            <a:endParaRPr lang="en-US" dirty="0" smtClean="0">
              <a:solidFill>
                <a:srgbClr val="FF0000"/>
              </a:solidFill>
            </a:endParaRPr>
          </a:p>
          <a:p>
            <a:pPr lvl="0"/>
            <a:r>
              <a:rPr lang="ar-SA" b="1" dirty="0" smtClean="0">
                <a:solidFill>
                  <a:srgbClr val="FF0000"/>
                </a:solidFill>
              </a:rPr>
              <a:t>المرونة بالخطة والتعديلات</a:t>
            </a:r>
            <a:endParaRPr lang="en-US" dirty="0" smtClean="0">
              <a:solidFill>
                <a:srgbClr val="FF0000"/>
              </a:solidFill>
            </a:endParaRPr>
          </a:p>
          <a:p>
            <a:pPr lvl="0"/>
            <a:r>
              <a:rPr lang="ar-SA" b="1" dirty="0" smtClean="0">
                <a:solidFill>
                  <a:srgbClr val="FF0000"/>
                </a:solidFill>
              </a:rPr>
              <a:t>المشاركة في تقويم العمل الإشرافي والمتابعة وتقويم المعلمين من حيث (الأهداف-الوسائل-</a:t>
            </a:r>
            <a:r>
              <a:rPr lang="ar-SA" b="1" dirty="0" err="1" smtClean="0">
                <a:solidFill>
                  <a:srgbClr val="FF0000"/>
                </a:solidFill>
              </a:rPr>
              <a:t>الانشطة</a:t>
            </a:r>
            <a:r>
              <a:rPr lang="ar-SA" b="1" dirty="0" smtClean="0">
                <a:solidFill>
                  <a:srgbClr val="FF0000"/>
                </a:solidFill>
              </a:rPr>
              <a:t> المتبعة-وسائل التقويم- </a:t>
            </a:r>
            <a:r>
              <a:rPr lang="ar-SA" b="1" dirty="0" err="1" smtClean="0">
                <a:solidFill>
                  <a:srgbClr val="FF0000"/>
                </a:solidFill>
              </a:rPr>
              <a:t>الادوار</a:t>
            </a:r>
            <a:r>
              <a:rPr lang="ar-SA" b="1" dirty="0" smtClean="0">
                <a:solidFill>
                  <a:srgbClr val="FF0000"/>
                </a:solidFill>
              </a:rPr>
              <a:t> المختلفة للإطراف المشاركة في العملية)</a:t>
            </a:r>
            <a:endParaRPr lang="en-US" dirty="0" smtClean="0">
              <a:solidFill>
                <a:srgbClr val="FF0000"/>
              </a:solidFill>
            </a:endParaRPr>
          </a:p>
          <a:p>
            <a:pPr lvl="0"/>
            <a:r>
              <a:rPr lang="ar-SA" b="1" dirty="0" smtClean="0">
                <a:solidFill>
                  <a:srgbClr val="0070C0"/>
                </a:solidFill>
              </a:rPr>
              <a:t>يشارك مدير المدرسة الزيارات مع المشرف التربوي للصفوف لتقويم العملية الإشرافية بصورة كلية أو جزئية , حيث يقوم المشرف بإعداد أداة تقويمية لقياس تحصيل الطلبة ويقوم المدير بتطبيق هذه الأداة في مدرسته واستخراج وتحليل النتائج مع المشرف , ويقوم المدير بمتابعة المعلمين في تطبيق الملاحظات التي يبديها المشرفون إثناء زياراتهم للمدرسة . </a:t>
            </a:r>
            <a:endParaRPr lang="en-US" dirty="0">
              <a:solidFill>
                <a:srgbClr val="0070C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th (3).jpg"/>
          <p:cNvPicPr>
            <a:picLocks noChangeAspect="1"/>
          </p:cNvPicPr>
          <p:nvPr/>
        </p:nvPicPr>
        <p:blipFill>
          <a:blip r:embed="rId2"/>
          <a:stretch>
            <a:fillRect/>
          </a:stretch>
        </p:blipFill>
        <p:spPr>
          <a:xfrm>
            <a:off x="571472" y="1285860"/>
            <a:ext cx="8001055" cy="5286412"/>
          </a:xfrm>
          <a:prstGeom prst="rect">
            <a:avLst/>
          </a:prstGeom>
        </p:spPr>
      </p:pic>
      <p:sp>
        <p:nvSpPr>
          <p:cNvPr id="4" name="مستطيل 3"/>
          <p:cNvSpPr/>
          <p:nvPr/>
        </p:nvSpPr>
        <p:spPr>
          <a:xfrm>
            <a:off x="928662" y="357166"/>
            <a:ext cx="7358114" cy="221457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000" b="1" dirty="0" smtClean="0">
                <a:solidFill>
                  <a:schemeClr val="tx2">
                    <a:lumMod val="50000"/>
                  </a:schemeClr>
                </a:solidFill>
              </a:rPr>
              <a:t>الدور الإشرافي لمدير المدرسة :</a:t>
            </a:r>
            <a:endParaRPr lang="ar-SA" sz="4000" dirty="0">
              <a:solidFill>
                <a:schemeClr val="tx2">
                  <a:lumMod val="50000"/>
                </a:schemeClr>
              </a:solidFill>
            </a:endParaRPr>
          </a:p>
        </p:txBody>
      </p:sp>
      <p:sp>
        <p:nvSpPr>
          <p:cNvPr id="1025" name="Rectangle 1"/>
          <p:cNvSpPr>
            <a:spLocks noChangeArrowheads="1"/>
          </p:cNvSpPr>
          <p:nvPr/>
        </p:nvSpPr>
        <p:spPr bwMode="auto">
          <a:xfrm>
            <a:off x="0" y="2857496"/>
            <a:ext cx="9144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effectLst/>
                <a:latin typeface="Calibri" pitchFamily="34" charset="0"/>
                <a:ea typeface="Calibri" pitchFamily="34" charset="0"/>
                <a:cs typeface="Arial" pitchFamily="34" charset="0"/>
              </a:rPr>
              <a:t>- التخطيط الفعال</a:t>
            </a:r>
            <a:endParaRPr kumimoji="0" lang="en-US" sz="2400" b="0" i="0" u="none" strike="noStrike" cap="none" normalizeH="0" baseline="0" dirty="0" smtClean="0">
              <a:ln>
                <a:noFill/>
              </a:ln>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effectLst/>
                <a:latin typeface="Calibri" pitchFamily="34" charset="0"/>
                <a:ea typeface="Calibri" pitchFamily="34" charset="0"/>
                <a:cs typeface="Arial" pitchFamily="34" charset="0"/>
              </a:rPr>
              <a:t>2- غناء المنهاج وتقويمه (الأهداف-وسائل التطبيق-محتويات المنهج-ملائمة المناهج)</a:t>
            </a:r>
            <a:endParaRPr kumimoji="0" lang="en-US" sz="2400" b="0" i="0" u="none" strike="noStrike" cap="none" normalizeH="0" baseline="0" dirty="0" smtClean="0">
              <a:ln>
                <a:noFill/>
              </a:ln>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effectLst/>
                <a:latin typeface="Calibri" pitchFamily="34" charset="0"/>
                <a:ea typeface="Calibri" pitchFamily="34" charset="0"/>
                <a:cs typeface="Arial" pitchFamily="34" charset="0"/>
              </a:rPr>
              <a:t>3-التنمية المهنية لنفسه وللمعلمين (المعلومات- المستجدات في مجال الإدارة والإشراف)</a:t>
            </a:r>
            <a:endParaRPr kumimoji="0" lang="en-US" sz="2400" b="0" i="0" u="none" strike="noStrike" cap="none" normalizeH="0" baseline="0" dirty="0" smtClean="0">
              <a:ln>
                <a:noFill/>
              </a:ln>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effectLst/>
                <a:latin typeface="Calibri" pitchFamily="34" charset="0"/>
                <a:ea typeface="Calibri" pitchFamily="34" charset="0"/>
                <a:cs typeface="Arial" pitchFamily="34" charset="0"/>
              </a:rPr>
              <a:t>4- الامتحانات والاختبارات (المساعدة في وضع الاختبارات وتفسير النتائج وإعداد الامتحانات التجريبية وتدريب المعلمين على </a:t>
            </a:r>
            <a:r>
              <a:rPr kumimoji="0" lang="ar-SA" sz="2400" b="1" i="0" u="none" strike="noStrike" cap="none" normalizeH="0" baseline="0" dirty="0" err="1" smtClean="0">
                <a:ln>
                  <a:noFill/>
                </a:ln>
                <a:effectLst/>
                <a:latin typeface="Calibri" pitchFamily="34" charset="0"/>
                <a:ea typeface="Calibri" pitchFamily="34" charset="0"/>
                <a:cs typeface="Arial" pitchFamily="34" charset="0"/>
              </a:rPr>
              <a:t>الانماط</a:t>
            </a:r>
            <a:r>
              <a:rPr kumimoji="0" lang="ar-SA" sz="2400" b="1" i="0" u="none" strike="noStrike" cap="none" normalizeH="0" baseline="0" dirty="0" smtClean="0">
                <a:ln>
                  <a:noFill/>
                </a:ln>
                <a:effectLst/>
                <a:latin typeface="Calibri" pitchFamily="34" charset="0"/>
                <a:ea typeface="Calibri" pitchFamily="34" charset="0"/>
                <a:cs typeface="Arial" pitchFamily="34" charset="0"/>
              </a:rPr>
              <a:t> الجدية للامتحانات ).</a:t>
            </a:r>
            <a:endParaRPr kumimoji="0" lang="en-US" sz="2400" b="0" i="0" u="none" strike="noStrike" cap="none" normalizeH="0" baseline="0" dirty="0" smtClean="0">
              <a:ln>
                <a:noFill/>
              </a:ln>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effectLst/>
                <a:latin typeface="Calibri" pitchFamily="34" charset="0"/>
                <a:ea typeface="Calibri" pitchFamily="34" charset="0"/>
                <a:cs typeface="Arial" pitchFamily="34" charset="0"/>
              </a:rPr>
              <a:t>5- إدارة الصفوف وحل المشكلات الانضباطية داخل الصفوف.</a:t>
            </a:r>
            <a:endParaRPr kumimoji="0" lang="en-US" sz="2400" b="0" i="0" u="none" strike="noStrike" cap="none" normalizeH="0" baseline="0" dirty="0" smtClean="0">
              <a:ln>
                <a:noFill/>
              </a:ln>
              <a:effectLst/>
              <a:latin typeface="Arial" pitchFamily="34" charset="0"/>
              <a:cs typeface="Arial" pitchFamily="34" charset="0"/>
            </a:endParaRPr>
          </a:p>
          <a:p>
            <a:pPr marL="0" marR="0" lvl="0" indent="0"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effectLst/>
                <a:latin typeface="Calibri" pitchFamily="34" charset="0"/>
                <a:ea typeface="Calibri" pitchFamily="34" charset="0"/>
                <a:cs typeface="Arial" pitchFamily="34" charset="0"/>
              </a:rPr>
              <a:t>6- العلاقة مع الزملاء والمجتمع المحلي من خلال العلاقات الإنسانية وتفعيل الطاقات البشرية في المجتمع المحلي لزيادة فاعلية دور المدرسة.</a:t>
            </a:r>
          </a:p>
          <a:p>
            <a:pPr marL="0" marR="0" lvl="0" indent="0" defTabSz="914400" rtl="0" eaLnBrk="0" fontAlgn="base" latinLnBrk="0" hangingPunct="0">
              <a:lnSpc>
                <a:spcPct val="100000"/>
              </a:lnSpc>
              <a:spcBef>
                <a:spcPct val="0"/>
              </a:spcBef>
              <a:spcAft>
                <a:spcPct val="0"/>
              </a:spcAft>
              <a:buClrTx/>
              <a:buSzTx/>
              <a:buFontTx/>
              <a:buNone/>
              <a:tabLst/>
            </a:pPr>
            <a:r>
              <a:rPr kumimoji="0" lang="ar-SA" sz="1600" b="1" i="0" u="none" strike="noStrike" cap="none" normalizeH="0" baseline="0" dirty="0" smtClean="0">
                <a:ln>
                  <a:noFill/>
                </a:ln>
                <a:effectLst/>
                <a:latin typeface="Calibri" pitchFamily="34" charset="0"/>
                <a:ea typeface="Calibri" pitchFamily="34" charset="0"/>
                <a:cs typeface="Arial" pitchFamily="34" charset="0"/>
              </a:rPr>
              <a:t>7</a:t>
            </a:r>
            <a:r>
              <a:rPr kumimoji="0" lang="ar-SA" sz="2400" b="1" i="0" u="none" strike="noStrike" cap="none" normalizeH="0" baseline="0" dirty="0" smtClean="0">
                <a:ln>
                  <a:noFill/>
                </a:ln>
                <a:effectLst/>
                <a:latin typeface="Calibri" pitchFamily="34" charset="0"/>
                <a:ea typeface="Calibri" pitchFamily="34" charset="0"/>
                <a:cs typeface="Arial" pitchFamily="34" charset="0"/>
              </a:rPr>
              <a:t>- تقويم العملية التربوية في مدرسته (أداء المعلمين-أداء الطلبة- إجراء البحوث-التقويم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الذاتي)</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err="1" smtClean="0"/>
              <a:t>كفايات</a:t>
            </a:r>
            <a:r>
              <a:rPr lang="ar-SA" b="1" u="sng" dirty="0" smtClean="0"/>
              <a:t> مدير المدرسة:</a:t>
            </a:r>
            <a:r>
              <a:rPr lang="en-US" dirty="0" smtClean="0"/>
              <a:t/>
            </a:r>
            <a:br>
              <a:rPr lang="en-US" dirty="0" smtClean="0"/>
            </a:br>
            <a:endParaRPr lang="ar-SA" dirty="0"/>
          </a:p>
        </p:txBody>
      </p:sp>
      <p:sp>
        <p:nvSpPr>
          <p:cNvPr id="3" name="عنصر نائب للمحتوى 2"/>
          <p:cNvSpPr>
            <a:spLocks noGrp="1"/>
          </p:cNvSpPr>
          <p:nvPr>
            <p:ph sz="half" idx="1"/>
          </p:nvPr>
        </p:nvSpPr>
        <p:spPr>
          <a:xfrm>
            <a:off x="142844" y="857232"/>
            <a:ext cx="5786478" cy="5715040"/>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r>
              <a:rPr lang="ar-SA" sz="3600" b="1" dirty="0" smtClean="0">
                <a:solidFill>
                  <a:srgbClr val="FF0000"/>
                </a:solidFill>
              </a:rPr>
              <a:t>بعض العقبات التي تواجه مدير المدرسة كمشرف مقيم :</a:t>
            </a:r>
            <a:endParaRPr lang="en-US" sz="3600" dirty="0" smtClean="0">
              <a:solidFill>
                <a:srgbClr val="FF0000"/>
              </a:solidFill>
            </a:endParaRPr>
          </a:p>
          <a:p>
            <a:r>
              <a:rPr lang="ar-SA" sz="3600" b="1" dirty="0" smtClean="0"/>
              <a:t>1- الإشراف على معلمين من مختلف الاختصاصات</a:t>
            </a:r>
            <a:endParaRPr lang="en-US" sz="3600" dirty="0" smtClean="0"/>
          </a:p>
          <a:p>
            <a:r>
              <a:rPr lang="ar-SA" sz="3600" b="1" dirty="0" smtClean="0"/>
              <a:t>2- الإشراف على التعليم بكل جوانبه</a:t>
            </a:r>
            <a:endParaRPr lang="en-US" sz="3600" dirty="0" smtClean="0"/>
          </a:p>
          <a:p>
            <a:r>
              <a:rPr lang="ar-SA" sz="3600" b="1" dirty="0" smtClean="0"/>
              <a:t>المساعدة في مجالات : التخطيط-التعامل - إعداد الأدوات                              -إجراء التجارب - إثارة اهتمام المعلمين-مساعدة المعلمين-الاهتمام بالمبادئ والأساليب - المساهمة بالنمو المهني اللازم-عدم امتلاك المدير للوقت الكافي للإشراف</a:t>
            </a:r>
            <a:endParaRPr lang="en-US" sz="3600" dirty="0" smtClean="0"/>
          </a:p>
          <a:p>
            <a:r>
              <a:rPr lang="ar-SA" sz="3600" b="1" dirty="0" smtClean="0"/>
              <a:t>إذن كيف يستطيع المدير انجاز هذه الإعمال وتحمل المسئولية الإشرافية والإدارية؟</a:t>
            </a:r>
            <a:endParaRPr lang="en-US" sz="3600" dirty="0" smtClean="0"/>
          </a:p>
          <a:p>
            <a:r>
              <a:rPr lang="ar-SA" sz="3600" b="1" dirty="0" smtClean="0"/>
              <a:t>من خلال الاعتبارات التالية :</a:t>
            </a:r>
            <a:endParaRPr lang="en-US" sz="3600" dirty="0" smtClean="0"/>
          </a:p>
          <a:p>
            <a:pPr lvl="0"/>
            <a:r>
              <a:rPr lang="ar-SA" sz="3600" b="1" dirty="0" smtClean="0"/>
              <a:t>المدير ليس المسئول الوحيد بالمدرسة فكل شخص فيها يجب ان يشارك بتحمل بالمسئولية</a:t>
            </a:r>
            <a:endParaRPr lang="en-US" sz="3600" dirty="0" smtClean="0"/>
          </a:p>
          <a:p>
            <a:pPr lvl="0"/>
            <a:r>
              <a:rPr lang="ar-SA" sz="3600" b="1" dirty="0" smtClean="0"/>
              <a:t>تفويض السلطة لعدد من العاملين معه من أدريين ومعلمين</a:t>
            </a:r>
            <a:endParaRPr lang="en-US" sz="3600" dirty="0" smtClean="0"/>
          </a:p>
          <a:p>
            <a:pPr lvl="0"/>
            <a:r>
              <a:rPr lang="ar-SA" sz="3600" b="1" dirty="0" smtClean="0"/>
              <a:t>الإشراف عمل جماعي بين المدير وعدد من المعلمين وليس عمل فردي</a:t>
            </a:r>
            <a:endParaRPr lang="en-US" sz="3600" dirty="0" smtClean="0"/>
          </a:p>
          <a:p>
            <a:pPr lvl="0"/>
            <a:r>
              <a:rPr lang="ar-SA" sz="3600" b="1" dirty="0" smtClean="0"/>
              <a:t>تعارض دور المدير مع دور المشرف التربوي في بعض الأحيان </a:t>
            </a:r>
            <a:endParaRPr lang="en-US" sz="3600" dirty="0" smtClean="0"/>
          </a:p>
          <a:p>
            <a:pPr lvl="0"/>
            <a:r>
              <a:rPr lang="ar-SA" sz="3600" b="1" dirty="0" smtClean="0"/>
              <a:t>وضع خطة بحكم عمله للتغيرات التي يريد إحداثها في مدرسته وتشمل –المعلمين- الأنظمة -أولياء الأمور- البيئة المحلية والمناهج والبناء المدرسي .</a:t>
            </a:r>
            <a:endParaRPr lang="en-US" sz="3600" dirty="0" smtClean="0"/>
          </a:p>
          <a:p>
            <a:endParaRPr lang="ar-SA" dirty="0"/>
          </a:p>
        </p:txBody>
      </p:sp>
      <p:sp>
        <p:nvSpPr>
          <p:cNvPr id="4" name="عنصر نائب للمحتوى 3"/>
          <p:cNvSpPr>
            <a:spLocks noGrp="1"/>
          </p:cNvSpPr>
          <p:nvPr>
            <p:ph sz="half" idx="2"/>
          </p:nvPr>
        </p:nvSpPr>
        <p:spPr>
          <a:xfrm>
            <a:off x="6000760" y="785794"/>
            <a:ext cx="3000396" cy="5786478"/>
          </a:xfrm>
        </p:spPr>
        <p:style>
          <a:lnRef idx="1">
            <a:schemeClr val="dk1"/>
          </a:lnRef>
          <a:fillRef idx="2">
            <a:schemeClr val="dk1"/>
          </a:fillRef>
          <a:effectRef idx="1">
            <a:schemeClr val="dk1"/>
          </a:effectRef>
          <a:fontRef idx="minor">
            <a:schemeClr val="dk1"/>
          </a:fontRef>
        </p:style>
        <p:txBody>
          <a:bodyPr>
            <a:normAutofit fontScale="55000" lnSpcReduction="20000"/>
          </a:bodyPr>
          <a:lstStyle/>
          <a:p>
            <a:r>
              <a:rPr lang="ar-SA" sz="4400" b="1" dirty="0" smtClean="0"/>
              <a:t>ولكي يقوم مدير المدرسة بدوره الإشرافي لابد ان يكون مؤهلا لممارسة هذا الدور وإتقانه لمجموعة من الكافيات مثل(الاتصال والتفاعل                                    - </a:t>
            </a:r>
            <a:r>
              <a:rPr lang="ar-SA" sz="4400" b="1" dirty="0" err="1" smtClean="0"/>
              <a:t>الكفايات</a:t>
            </a:r>
            <a:r>
              <a:rPr lang="ar-SA" sz="4400" b="1" dirty="0" smtClean="0"/>
              <a:t> الفنية                                    - </a:t>
            </a:r>
            <a:r>
              <a:rPr lang="ar-SA" sz="4400" b="1" dirty="0" err="1" smtClean="0"/>
              <a:t>تنبة</a:t>
            </a:r>
            <a:r>
              <a:rPr lang="ar-SA" sz="4400" b="1" dirty="0" smtClean="0"/>
              <a:t> المعلمين                            -العمل مع الجماعات                             -التربية المستمرة                                                     –تطوير المناهج                                -التقويم التغير والتطوير من خلال البحث العلمي                                                   -العلاقات الإنسانية                                            -العلاقات العامة</a:t>
            </a:r>
            <a:endParaRPr lang="en-US" sz="4400" dirty="0" smtClean="0"/>
          </a:p>
          <a:p>
            <a:endParaRPr lang="ar-S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descr="th (12).jpg"/>
          <p:cNvPicPr>
            <a:picLocks noGrp="1" noChangeAspect="1"/>
          </p:cNvPicPr>
          <p:nvPr>
            <p:ph sz="half" idx="1"/>
          </p:nvPr>
        </p:nvPicPr>
        <p:blipFill>
          <a:blip r:embed="rId2"/>
          <a:stretch>
            <a:fillRect/>
          </a:stretch>
        </p:blipFill>
        <p:spPr>
          <a:xfrm>
            <a:off x="214282" y="285728"/>
            <a:ext cx="4143403" cy="6357982"/>
          </a:xfrm>
        </p:spPr>
      </p:pic>
      <p:sp>
        <p:nvSpPr>
          <p:cNvPr id="4" name="عنصر نائب للمحتوى 3"/>
          <p:cNvSpPr>
            <a:spLocks noGrp="1"/>
          </p:cNvSpPr>
          <p:nvPr>
            <p:ph sz="half" idx="2"/>
          </p:nvPr>
        </p:nvSpPr>
        <p:spPr>
          <a:xfrm>
            <a:off x="4648200" y="357166"/>
            <a:ext cx="4038600" cy="6215106"/>
          </a:xfrm>
        </p:spPr>
        <p:style>
          <a:lnRef idx="1">
            <a:schemeClr val="accent3"/>
          </a:lnRef>
          <a:fillRef idx="2">
            <a:schemeClr val="accent3"/>
          </a:fillRef>
          <a:effectRef idx="1">
            <a:schemeClr val="accent3"/>
          </a:effectRef>
          <a:fontRef idx="minor">
            <a:schemeClr val="dk1"/>
          </a:fontRef>
        </p:style>
        <p:txBody>
          <a:bodyPr>
            <a:normAutofit/>
          </a:bodyPr>
          <a:lstStyle/>
          <a:p>
            <a:r>
              <a:rPr lang="ar-SA" b="1" u="sng" dirty="0" smtClean="0"/>
              <a:t>التقويم الذاتي لمدير المدرسة :</a:t>
            </a:r>
            <a:endParaRPr lang="en-US" dirty="0" smtClean="0"/>
          </a:p>
          <a:p>
            <a:r>
              <a:rPr lang="ar-SA" b="1" dirty="0" smtClean="0"/>
              <a:t>  لعل التقويم الذاتي من اصدق أنواع التقويم فهو يعطي المدير فرصة موضوعية لمراجعة ممارساته التربوية بحرية بحيث يقف على نواحي الضعف والقوة فيعدل السلبيات ويعزز الايجابيات ويشجع المعلمين على تقويم أنفسهم ذاتيا , أو من خلال استمارة التقويم للمدير والتي تضم عناصر كثيرة .</a:t>
            </a:r>
            <a:endParaRPr lang="en-US" dirty="0" smtClean="0"/>
          </a:p>
          <a:p>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417638"/>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ar-SA" b="1" dirty="0" smtClean="0"/>
              <a:t/>
            </a:r>
            <a:br>
              <a:rPr lang="ar-SA" b="1" dirty="0" smtClean="0"/>
            </a:br>
            <a:r>
              <a:rPr lang="ar-SA" b="1" dirty="0" smtClean="0"/>
              <a:t>طبيعة العلاقة التفاعلية بين المشرف التربوي والمعلم:</a:t>
            </a:r>
            <a:r>
              <a:rPr lang="en-US" dirty="0" smtClean="0"/>
              <a:t/>
            </a:r>
            <a:br>
              <a:rPr lang="en-US" dirty="0" smtClean="0"/>
            </a:br>
            <a:endParaRPr lang="ar-SA" dirty="0"/>
          </a:p>
        </p:txBody>
      </p:sp>
      <p:sp>
        <p:nvSpPr>
          <p:cNvPr id="6" name="عنصر نائب للمحتوى 2"/>
          <p:cNvSpPr>
            <a:spLocks noGrp="1"/>
          </p:cNvSpPr>
          <p:nvPr>
            <p:ph sz="half" idx="2"/>
          </p:nvPr>
        </p:nvSpPr>
        <p:spPr>
          <a:xfrm>
            <a:off x="0" y="1428736"/>
            <a:ext cx="9144000" cy="5429264"/>
          </a:xfrm>
        </p:spPr>
        <p:style>
          <a:lnRef idx="3">
            <a:schemeClr val="lt1"/>
          </a:lnRef>
          <a:fillRef idx="1">
            <a:schemeClr val="accent2"/>
          </a:fillRef>
          <a:effectRef idx="1">
            <a:schemeClr val="accent2"/>
          </a:effectRef>
          <a:fontRef idx="minor">
            <a:schemeClr val="lt1"/>
          </a:fontRef>
        </p:style>
        <p:txBody>
          <a:bodyPr>
            <a:normAutofit fontScale="70000" lnSpcReduction="20000"/>
          </a:bodyPr>
          <a:lstStyle/>
          <a:p>
            <a:endParaRPr lang="ar-SA" sz="3600" b="1" dirty="0" smtClean="0"/>
          </a:p>
          <a:p>
            <a:r>
              <a:rPr lang="ar-SA" sz="3600" b="1" dirty="0" smtClean="0"/>
              <a:t>ان طبيعة العلاقة بين المشرف التربوي والمعلم يتوقف عليها مستوى الانجاز فهي تتراوح بين التفتيش القديم وبين الإشراف الحديث الذي يهتم بالروح المعنوية للمعلمين .</a:t>
            </a:r>
            <a:endParaRPr lang="en-US" sz="3600" dirty="0" smtClean="0"/>
          </a:p>
          <a:p>
            <a:r>
              <a:rPr lang="ar-SA" sz="3600" b="1" dirty="0" smtClean="0"/>
              <a:t>   فعمل المشرف يتطلب التدخل في النشاط التعليمي للمعلم وفي النظام الصفي يهدف تحسين العملية التعليمية وتحقيق نمو المشرف والمعلم مهنيا وشخصيا , فالعلاقة تحددها مستوى ما حققه الإشراف التربوي من انجاز بشكل عام .</a:t>
            </a:r>
            <a:endParaRPr lang="en-US" sz="3600" dirty="0" smtClean="0"/>
          </a:p>
          <a:p>
            <a:r>
              <a:rPr lang="ar-SA" sz="3600" b="1" dirty="0" smtClean="0"/>
              <a:t>  الإشراف يتمثل في السلوك الإشرافي الذي يقوم </a:t>
            </a:r>
            <a:r>
              <a:rPr lang="ar-SA" sz="3600" b="1" dirty="0" err="1" smtClean="0"/>
              <a:t>به</a:t>
            </a:r>
            <a:r>
              <a:rPr lang="ar-SA" sz="3600" b="1" dirty="0" smtClean="0"/>
              <a:t> المشرف ويتأثر فيه المعلم من خلال قدرة المشرف القيادية على مدى مساعدته للمعلمين والتنسيق بينهم , فالإشراف الحديث عملية تعاونية تتطلب توفير الثقة والتقدير المتبادل بين المشرف والمعلم للوصول للمفاهيم المشتركة حول القضايا التي تهمهما للعمل بوصفهما زميلين متعاونين في الوصول </a:t>
            </a:r>
            <a:r>
              <a:rPr lang="ar-SA" sz="3600" b="1" dirty="0" err="1" smtClean="0"/>
              <a:t>الى</a:t>
            </a:r>
            <a:r>
              <a:rPr lang="ar-SA" sz="3600" b="1" dirty="0" smtClean="0"/>
              <a:t> القرار , ومن فوائده العلاقة التفاعلية بين المشرف والمعلم ما يلي :</a:t>
            </a:r>
            <a:endParaRPr lang="en-US" sz="3600" dirty="0" smtClean="0"/>
          </a:p>
          <a:p>
            <a:pPr lvl="0"/>
            <a:r>
              <a:rPr lang="ar-SA" sz="3600" b="1" dirty="0" smtClean="0"/>
              <a:t>اعتباره نموذجا لتعلم الكبار وتقويم علاقة المشرف بالمعلم </a:t>
            </a:r>
            <a:endParaRPr lang="en-US" sz="3600" dirty="0" smtClean="0"/>
          </a:p>
          <a:p>
            <a:pPr lvl="0"/>
            <a:r>
              <a:rPr lang="ar-SA" sz="3600" b="1" dirty="0" smtClean="0"/>
              <a:t>تبادل التغذية الراجعة عندما يفصح كل منهما عما في ذاته </a:t>
            </a:r>
            <a:r>
              <a:rPr lang="ar-SA" sz="3600" b="1" dirty="0" err="1" smtClean="0"/>
              <a:t>للاخر</a:t>
            </a:r>
            <a:r>
              <a:rPr lang="ar-SA" sz="3600" b="1" dirty="0" smtClean="0"/>
              <a:t> , فالمعلم يعبر عن مشاعره بأمان للمشرف عن سلوكه المعين .</a:t>
            </a:r>
            <a:endParaRPr lang="en-US" sz="3600" dirty="0" smtClean="0"/>
          </a:p>
          <a:p>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h (5).jpg"/>
          <p:cNvPicPr>
            <a:picLocks noChangeAspect="1"/>
          </p:cNvPicPr>
          <p:nvPr/>
        </p:nvPicPr>
        <p:blipFill>
          <a:blip r:embed="rId2"/>
          <a:stretch>
            <a:fillRect/>
          </a:stretch>
        </p:blipFill>
        <p:spPr>
          <a:xfrm>
            <a:off x="0" y="214290"/>
            <a:ext cx="8929718" cy="6429420"/>
          </a:xfrm>
          <a:prstGeom prst="rect">
            <a:avLst/>
          </a:prstGeom>
        </p:spPr>
      </p:pic>
      <p:sp>
        <p:nvSpPr>
          <p:cNvPr id="16385" name="Rectangle 1"/>
          <p:cNvSpPr>
            <a:spLocks noChangeArrowheads="1"/>
          </p:cNvSpPr>
          <p:nvPr/>
        </p:nvSpPr>
        <p:spPr bwMode="auto">
          <a:xfrm>
            <a:off x="142844" y="285728"/>
            <a:ext cx="8643998"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800" b="1" i="0" u="sng" strike="noStrike" cap="none" normalizeH="0" baseline="0" dirty="0" smtClean="0">
                <a:ln>
                  <a:noFill/>
                </a:ln>
                <a:effectLst/>
                <a:latin typeface="Calibri" pitchFamily="34" charset="0"/>
                <a:ea typeface="Calibri" pitchFamily="34" charset="0"/>
                <a:cs typeface="Arial" pitchFamily="34" charset="0"/>
              </a:rPr>
              <a:t>مقدمة :</a:t>
            </a:r>
            <a:endParaRPr kumimoji="0" lang="en-US" sz="2800" b="0" i="0" u="none" strike="noStrike" cap="none" normalizeH="0" baseline="0" dirty="0" smtClean="0">
              <a:ln>
                <a:noFill/>
              </a:ln>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effectLst/>
                <a:latin typeface="Times" charset="0"/>
                <a:ea typeface="Calibri" pitchFamily="34" charset="0"/>
                <a:cs typeface="Arial" pitchFamily="34" charset="0"/>
              </a:rPr>
              <a:t>   أن عملية الإشراف التربوي هي أحد العمليات الأساسية والهامة جدا للإدارة التربوية المتطورة والتي تدخل في صميم تطوير العمل التربوي</a:t>
            </a:r>
            <a:r>
              <a:rPr kumimoji="0" lang="en-US" sz="2800" b="1" i="0" u="none" strike="noStrike" cap="none" normalizeH="0" baseline="0" dirty="0" smtClean="0">
                <a:ln>
                  <a:noFill/>
                </a:ln>
                <a:effectLst/>
                <a:latin typeface="Times" charset="0"/>
                <a:ea typeface="Calibri" pitchFamily="34" charset="0"/>
                <a:cs typeface="Arial" pitchFamily="34" charset="0"/>
              </a:rPr>
              <a:t>.</a:t>
            </a:r>
            <a:r>
              <a:rPr kumimoji="0" lang="en-US" sz="2800" b="1" i="0" u="sng" strike="noStrike" cap="none" normalizeH="0" baseline="0" dirty="0" smtClean="0">
                <a:ln>
                  <a:noFill/>
                </a:ln>
                <a:effectLst/>
                <a:latin typeface="Calibri" pitchFamily="34" charset="0"/>
                <a:ea typeface="Calibri" pitchFamily="34" charset="0"/>
                <a:cs typeface="Arial" pitchFamily="34" charset="0"/>
              </a:rPr>
              <a:t> </a:t>
            </a:r>
            <a:endParaRPr kumimoji="0" lang="ar-SA" sz="2800" b="1" i="0" u="none" strike="noStrike" cap="none" normalizeH="0" baseline="0" dirty="0" smtClean="0">
              <a:ln>
                <a:noFill/>
              </a:ln>
              <a:effectLst/>
              <a:latin typeface="Calibri" pitchFamily="34" charset="0"/>
              <a:ea typeface="Calibri"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effectLst/>
                <a:latin typeface="Calibri" pitchFamily="34" charset="0"/>
                <a:ea typeface="Calibri" pitchFamily="34" charset="0"/>
                <a:cs typeface="Arial" pitchFamily="34" charset="0"/>
              </a:rPr>
              <a:t>من</a:t>
            </a:r>
            <a:r>
              <a:rPr kumimoji="0" lang="ar-SA" sz="2800" b="1" i="0" u="none" strike="noStrike" cap="none" normalizeH="0" baseline="0" dirty="0" smtClean="0">
                <a:ln>
                  <a:noFill/>
                </a:ln>
                <a:effectLst/>
                <a:latin typeface="Times" charset="0"/>
                <a:ea typeface="Calibri" pitchFamily="34" charset="0"/>
                <a:cs typeface="Arial" pitchFamily="34" charset="0"/>
              </a:rPr>
              <a:t> هنا نجد أن الإشراف التربوي قد تطور مفهومه </a:t>
            </a:r>
            <a:r>
              <a:rPr kumimoji="0" lang="ar-SA" sz="2800" b="1" i="0" u="none" strike="noStrike" cap="none" normalizeH="0" baseline="0" dirty="0" err="1" smtClean="0">
                <a:ln>
                  <a:noFill/>
                </a:ln>
                <a:effectLst/>
                <a:latin typeface="Times" charset="0"/>
                <a:ea typeface="Calibri" pitchFamily="34" charset="0"/>
                <a:cs typeface="Arial" pitchFamily="34" charset="0"/>
              </a:rPr>
              <a:t>ابتداءاً</a:t>
            </a:r>
            <a:r>
              <a:rPr kumimoji="0" lang="ar-SA" sz="2800" b="1" i="0" u="none" strike="noStrike" cap="none" normalizeH="0" baseline="0" dirty="0" smtClean="0">
                <a:ln>
                  <a:noFill/>
                </a:ln>
                <a:effectLst/>
                <a:latin typeface="Times" charset="0"/>
                <a:ea typeface="Calibri" pitchFamily="34" charset="0"/>
                <a:cs typeface="Arial" pitchFamily="34" charset="0"/>
              </a:rPr>
              <a:t> من مطلع القرن الماضي وحتى اليوم ، فبعد أن كان المفتش التربوي يهتم بشكل مباشر بمراقبة المعلمين وتصيد أخطائهم والنزعة نحو انتقادهم ومحاسبتهم </a:t>
            </a:r>
            <a:r>
              <a:rPr kumimoji="0" lang="ar-SA" sz="2800" b="1" i="0" u="none" strike="noStrike" cap="none" normalizeH="0" baseline="0" dirty="0" err="1" smtClean="0">
                <a:ln>
                  <a:noFill/>
                </a:ln>
                <a:effectLst/>
                <a:latin typeface="Times" charset="0"/>
                <a:ea typeface="Calibri" pitchFamily="34" charset="0"/>
                <a:cs typeface="Arial" pitchFamily="34" charset="0"/>
              </a:rPr>
              <a:t>و</a:t>
            </a:r>
            <a:r>
              <a:rPr kumimoji="0" lang="ar-SA" sz="2800" b="1" i="0" u="none" strike="noStrike" cap="none" normalizeH="0" baseline="0" dirty="0" smtClean="0">
                <a:ln>
                  <a:noFill/>
                </a:ln>
                <a:effectLst/>
                <a:latin typeface="Times" charset="0"/>
                <a:ea typeface="Calibri" pitchFamily="34" charset="0"/>
                <a:cs typeface="Arial" pitchFamily="34" charset="0"/>
              </a:rPr>
              <a:t> إلقاء الأوامر والتعليمات التي لا تنتهي عليهم ، والتعامل معهم على اعتبار </a:t>
            </a:r>
            <a:r>
              <a:rPr kumimoji="0" lang="ar-SA" sz="2800" b="1" i="0" u="none" strike="noStrike" cap="none" normalizeH="0" baseline="0" dirty="0" err="1" smtClean="0">
                <a:ln>
                  <a:noFill/>
                </a:ln>
                <a:effectLst/>
                <a:latin typeface="Times" charset="0"/>
                <a:ea typeface="Calibri" pitchFamily="34" charset="0"/>
                <a:cs typeface="Arial" pitchFamily="34" charset="0"/>
              </a:rPr>
              <a:t>انهم</a:t>
            </a:r>
            <a:r>
              <a:rPr kumimoji="0" lang="ar-SA" sz="2800" b="1" i="0" u="none" strike="noStrike" cap="none" normalizeH="0" baseline="0" dirty="0" smtClean="0">
                <a:ln>
                  <a:noFill/>
                </a:ln>
                <a:effectLst/>
                <a:latin typeface="Times" charset="0"/>
                <a:ea typeface="Calibri" pitchFamily="34" charset="0"/>
                <a:cs typeface="Arial" pitchFamily="34" charset="0"/>
              </a:rPr>
              <a:t> أدوات، تغيرت هذه الصورة لاحقا ليصبح المعلم شريكاً في العملية التعليمية </a:t>
            </a:r>
            <a:r>
              <a:rPr kumimoji="0" lang="ar-SA" sz="2800" b="1" i="0" u="none" strike="noStrike" cap="none" normalizeH="0" baseline="0" dirty="0" err="1" smtClean="0">
                <a:ln>
                  <a:noFill/>
                </a:ln>
                <a:effectLst/>
                <a:latin typeface="Times" charset="0"/>
                <a:ea typeface="Calibri" pitchFamily="34" charset="0"/>
                <a:cs typeface="Arial" pitchFamily="34" charset="0"/>
              </a:rPr>
              <a:t>التعلمية</a:t>
            </a:r>
            <a:r>
              <a:rPr kumimoji="0" lang="ar-SA" sz="2800" b="1" i="0" u="none" strike="noStrike" cap="none" normalizeH="0" baseline="0" dirty="0" smtClean="0">
                <a:ln>
                  <a:noFill/>
                </a:ln>
                <a:effectLst/>
                <a:latin typeface="Times" charset="0"/>
                <a:ea typeface="Calibri" pitchFamily="34" charset="0"/>
                <a:cs typeface="Arial" pitchFamily="34" charset="0"/>
              </a:rPr>
              <a:t>، وأصبح عمل المشرف التربوي يفرض عليه </a:t>
            </a:r>
            <a:r>
              <a:rPr kumimoji="0" lang="ar-SA" sz="2800" b="1" i="0" u="none" strike="noStrike" cap="none" normalizeH="0" baseline="0" dirty="0" err="1" smtClean="0">
                <a:ln>
                  <a:noFill/>
                </a:ln>
                <a:effectLst/>
                <a:latin typeface="Times" charset="0"/>
                <a:ea typeface="Calibri" pitchFamily="34" charset="0"/>
                <a:cs typeface="Arial" pitchFamily="34" charset="0"/>
              </a:rPr>
              <a:t>اتباع</a:t>
            </a:r>
            <a:r>
              <a:rPr kumimoji="0" lang="ar-SA" sz="2800" b="1" i="0" u="none" strike="noStrike" cap="none" normalizeH="0" baseline="0" dirty="0" smtClean="0">
                <a:ln>
                  <a:noFill/>
                </a:ln>
                <a:effectLst/>
                <a:latin typeface="Times" charset="0"/>
                <a:ea typeface="Calibri" pitchFamily="34" charset="0"/>
                <a:cs typeface="Arial" pitchFamily="34" charset="0"/>
              </a:rPr>
              <a:t> المقاييس </a:t>
            </a:r>
            <a:r>
              <a:rPr kumimoji="0" lang="ar-SA" sz="2800" b="1" i="0" u="none" strike="noStrike" cap="none" normalizeH="0" baseline="0" dirty="0" err="1" smtClean="0">
                <a:ln>
                  <a:noFill/>
                </a:ln>
                <a:effectLst/>
                <a:latin typeface="Times" charset="0"/>
                <a:ea typeface="Calibri" pitchFamily="34" charset="0"/>
                <a:cs typeface="Arial" pitchFamily="34" charset="0"/>
              </a:rPr>
              <a:t>الديموقراطية</a:t>
            </a:r>
            <a:r>
              <a:rPr kumimoji="0" lang="ar-SA" sz="2800" b="1" i="0" u="none" strike="noStrike" cap="none" normalizeH="0" baseline="0" dirty="0" smtClean="0">
                <a:ln>
                  <a:noFill/>
                </a:ln>
                <a:effectLst/>
                <a:latin typeface="Times" charset="0"/>
                <a:ea typeface="Calibri" pitchFamily="34" charset="0"/>
                <a:cs typeface="Arial" pitchFamily="34" charset="0"/>
              </a:rPr>
              <a:t> ، واحترام مشاعر المعلمين ، والحوار معهم ، وبذلك تحول دور المشرف التربوي من التفتيش إلى التوجيه ثم تغير إلى الإشراف التربوي الحديث والقائم على أسس علمية راسخة تكرس الحوار والنقاش </a:t>
            </a:r>
            <a:r>
              <a:rPr kumimoji="0" lang="ar-SA" sz="2800" b="1" i="0" u="none" strike="noStrike" cap="none" normalizeH="0" baseline="0" dirty="0" err="1" smtClean="0">
                <a:ln>
                  <a:noFill/>
                </a:ln>
                <a:effectLst/>
                <a:latin typeface="Times" charset="0"/>
                <a:ea typeface="Calibri" pitchFamily="34" charset="0"/>
                <a:cs typeface="Arial" pitchFamily="34" charset="0"/>
              </a:rPr>
              <a:t>الديموقراطي</a:t>
            </a:r>
            <a:r>
              <a:rPr kumimoji="0" lang="ar-SA" sz="2800" b="1" i="0" u="none" strike="noStrike" cap="none" normalizeH="0" baseline="0" dirty="0" smtClean="0">
                <a:ln>
                  <a:noFill/>
                </a:ln>
                <a:effectLst/>
                <a:latin typeface="Times" charset="0"/>
                <a:ea typeface="Calibri" pitchFamily="34" charset="0"/>
                <a:cs typeface="Arial" pitchFamily="34" charset="0"/>
              </a:rPr>
              <a:t> التعاوني كأساس للعملية الإشرافية </a:t>
            </a:r>
            <a:r>
              <a:rPr kumimoji="0" lang="ar-SA" sz="1600" b="0" i="0" u="none" strike="noStrike" cap="none" normalizeH="0" baseline="0" dirty="0" smtClean="0">
                <a:ln>
                  <a:noFill/>
                </a:ln>
                <a:solidFill>
                  <a:srgbClr val="050505"/>
                </a:solidFill>
                <a:effectLst/>
                <a:latin typeface="Times" charset="0"/>
                <a:ea typeface="Calibri" pitchFamily="34" charset="0"/>
                <a:cs typeface="Arial" pitchFamily="34" charset="0"/>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214290"/>
            <a:ext cx="8229600" cy="1143000"/>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ar-SA" b="1" dirty="0" smtClean="0"/>
              <a:t>أنواع الإشراف التربوي</a:t>
            </a:r>
            <a:r>
              <a:rPr lang="en-US" dirty="0" smtClean="0"/>
              <a:t/>
            </a:r>
            <a:br>
              <a:rPr lang="en-US" dirty="0" smtClean="0"/>
            </a:br>
            <a:endParaRPr lang="ar-SA" dirty="0"/>
          </a:p>
        </p:txBody>
      </p:sp>
      <p:sp>
        <p:nvSpPr>
          <p:cNvPr id="3" name="عنصر نائب للنص 2"/>
          <p:cNvSpPr>
            <a:spLocks noGrp="1"/>
          </p:cNvSpPr>
          <p:nvPr>
            <p:ph type="body" idx="1"/>
          </p:nvPr>
        </p:nvSpPr>
        <p:spPr>
          <a:xfrm>
            <a:off x="457200" y="1535113"/>
            <a:ext cx="2614602" cy="639762"/>
          </a:xfrm>
        </p:spPr>
        <p:txBody>
          <a:bodyPr/>
          <a:lstStyle/>
          <a:p>
            <a:endParaRPr lang="ar-SA" dirty="0"/>
          </a:p>
        </p:txBody>
      </p:sp>
      <p:pic>
        <p:nvPicPr>
          <p:cNvPr id="7" name="عنصر نائب للمحتوى 6" descr="th (11).jpg"/>
          <p:cNvPicPr>
            <a:picLocks noGrp="1" noChangeAspect="1"/>
          </p:cNvPicPr>
          <p:nvPr>
            <p:ph sz="half" idx="2"/>
          </p:nvPr>
        </p:nvPicPr>
        <p:blipFill>
          <a:blip r:embed="rId2"/>
          <a:stretch>
            <a:fillRect/>
          </a:stretch>
        </p:blipFill>
        <p:spPr>
          <a:xfrm>
            <a:off x="0" y="1500174"/>
            <a:ext cx="3357554" cy="4929222"/>
          </a:xfrm>
        </p:spPr>
      </p:pic>
      <p:sp>
        <p:nvSpPr>
          <p:cNvPr id="5" name="عنصر نائب للنص 4"/>
          <p:cNvSpPr>
            <a:spLocks noGrp="1"/>
          </p:cNvSpPr>
          <p:nvPr>
            <p:ph type="body" sz="quarter" idx="3"/>
          </p:nvPr>
        </p:nvSpPr>
        <p:spPr>
          <a:xfrm>
            <a:off x="4929190" y="1000108"/>
            <a:ext cx="4041775" cy="571504"/>
          </a:xfrm>
        </p:spPr>
        <p:style>
          <a:lnRef idx="0">
            <a:schemeClr val="accent2"/>
          </a:lnRef>
          <a:fillRef idx="3">
            <a:schemeClr val="accent2"/>
          </a:fillRef>
          <a:effectRef idx="3">
            <a:schemeClr val="accent2"/>
          </a:effectRef>
          <a:fontRef idx="minor">
            <a:schemeClr val="lt1"/>
          </a:fontRef>
        </p:style>
        <p:txBody>
          <a:bodyPr>
            <a:normAutofit fontScale="55000" lnSpcReduction="20000"/>
          </a:bodyPr>
          <a:lstStyle/>
          <a:p>
            <a:endParaRPr lang="ar-SA" dirty="0" smtClean="0"/>
          </a:p>
          <a:p>
            <a:r>
              <a:rPr lang="ar-SA" sz="3600" dirty="0" smtClean="0"/>
              <a:t>اولا </a:t>
            </a:r>
            <a:r>
              <a:rPr lang="ar-SA" sz="3600" dirty="0"/>
              <a:t>: </a:t>
            </a:r>
            <a:r>
              <a:rPr lang="ar-SA" sz="3600" dirty="0" err="1"/>
              <a:t>الاشراف</a:t>
            </a:r>
            <a:r>
              <a:rPr lang="ar-SA" sz="3600" dirty="0"/>
              <a:t> التصحيحي : </a:t>
            </a:r>
            <a:endParaRPr lang="en-US" sz="3600" dirty="0" smtClean="0"/>
          </a:p>
          <a:p>
            <a:endParaRPr lang="ar-SA" dirty="0"/>
          </a:p>
        </p:txBody>
      </p:sp>
      <p:sp>
        <p:nvSpPr>
          <p:cNvPr id="6" name="عنصر نائب للمحتوى 5"/>
          <p:cNvSpPr>
            <a:spLocks noGrp="1"/>
          </p:cNvSpPr>
          <p:nvPr>
            <p:ph sz="quarter" idx="4"/>
          </p:nvPr>
        </p:nvSpPr>
        <p:spPr>
          <a:xfrm>
            <a:off x="3357554" y="1571612"/>
            <a:ext cx="5572163" cy="5072098"/>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r>
              <a:rPr lang="ar-SA" sz="3100" dirty="0"/>
              <a:t>وهو </a:t>
            </a:r>
            <a:r>
              <a:rPr lang="ar-SA" sz="3100" dirty="0" err="1"/>
              <a:t>الاشراف</a:t>
            </a:r>
            <a:r>
              <a:rPr lang="ar-SA" sz="3100" dirty="0"/>
              <a:t> الذي يهتم بتصحيح </a:t>
            </a:r>
            <a:r>
              <a:rPr lang="ar-SA" sz="3100" dirty="0" err="1"/>
              <a:t>اخطاء</a:t>
            </a:r>
            <a:r>
              <a:rPr lang="ar-SA" sz="3100" dirty="0"/>
              <a:t> المعلم وعدم </a:t>
            </a:r>
            <a:r>
              <a:rPr lang="ar-SA" sz="3100" dirty="0" err="1"/>
              <a:t>الاساءة</a:t>
            </a:r>
            <a:r>
              <a:rPr lang="ar-SA" sz="3100" dirty="0"/>
              <a:t> </a:t>
            </a:r>
            <a:r>
              <a:rPr lang="ar-SA" sz="3100" dirty="0" err="1"/>
              <a:t>اليه</a:t>
            </a:r>
            <a:r>
              <a:rPr lang="ar-SA" sz="3100" dirty="0"/>
              <a:t> أو الشك في قدراته على التدريس , والمشرف التربوي الذي يحضر </a:t>
            </a:r>
            <a:r>
              <a:rPr lang="ar-SA" sz="3100" dirty="0" err="1"/>
              <a:t>الى</a:t>
            </a:r>
            <a:r>
              <a:rPr lang="ar-SA" sz="3100" dirty="0"/>
              <a:t> المدرسة وفي نيته مسبقا ان يفتش عن </a:t>
            </a:r>
            <a:r>
              <a:rPr lang="ar-SA" sz="3100" dirty="0" err="1"/>
              <a:t>الاخطاء</a:t>
            </a:r>
            <a:r>
              <a:rPr lang="ar-SA" sz="3100" dirty="0"/>
              <a:t> , فمهمته بسيطة ميسورة </a:t>
            </a:r>
            <a:r>
              <a:rPr lang="ar-SA" sz="3100" dirty="0" err="1"/>
              <a:t>الا</a:t>
            </a:r>
            <a:r>
              <a:rPr lang="ar-SA" sz="3100" dirty="0"/>
              <a:t> ان واجب المشرف التربوي </a:t>
            </a:r>
            <a:r>
              <a:rPr lang="ar-SA" sz="3100" dirty="0" err="1"/>
              <a:t>اذا</a:t>
            </a:r>
            <a:r>
              <a:rPr lang="ar-SA" sz="3100" dirty="0"/>
              <a:t> كان </a:t>
            </a:r>
            <a:r>
              <a:rPr lang="ar-SA" sz="3100" dirty="0" err="1"/>
              <a:t>الخطا</a:t>
            </a:r>
            <a:r>
              <a:rPr lang="ar-SA" sz="3100" dirty="0"/>
              <a:t> بسيطا ان يتجاوز هذا </a:t>
            </a:r>
            <a:r>
              <a:rPr lang="ar-SA" sz="3100" dirty="0" err="1"/>
              <a:t>الخطا</a:t>
            </a:r>
            <a:r>
              <a:rPr lang="ar-SA" sz="3100" dirty="0"/>
              <a:t> أو ان يشير </a:t>
            </a:r>
            <a:r>
              <a:rPr lang="ar-SA" sz="3100" dirty="0" err="1"/>
              <a:t>اليه</a:t>
            </a:r>
            <a:r>
              <a:rPr lang="ar-SA" sz="3100" dirty="0"/>
              <a:t> </a:t>
            </a:r>
            <a:r>
              <a:rPr lang="ar-SA" sz="3100" dirty="0" err="1"/>
              <a:t>اشارة</a:t>
            </a:r>
            <a:r>
              <a:rPr lang="ar-SA" sz="3100" dirty="0"/>
              <a:t> عابرة </a:t>
            </a:r>
            <a:r>
              <a:rPr lang="ar-SA" sz="3100" dirty="0" err="1"/>
              <a:t>وباسلوب</a:t>
            </a:r>
            <a:r>
              <a:rPr lang="ar-SA" sz="3100" dirty="0"/>
              <a:t> لبق وذكي بحيث لا يسبب حرج لمن </a:t>
            </a:r>
            <a:r>
              <a:rPr lang="ar-SA" sz="3100" dirty="0" err="1"/>
              <a:t>اخطا</a:t>
            </a:r>
            <a:r>
              <a:rPr lang="ar-SA" sz="3100" dirty="0"/>
              <a:t> , </a:t>
            </a:r>
            <a:r>
              <a:rPr lang="ar-SA" sz="3100" dirty="0" err="1"/>
              <a:t>اما</a:t>
            </a:r>
            <a:r>
              <a:rPr lang="ar-SA" sz="3100" dirty="0"/>
              <a:t> </a:t>
            </a:r>
            <a:r>
              <a:rPr lang="ar-SA" sz="3100" dirty="0" err="1"/>
              <a:t>اذا</a:t>
            </a:r>
            <a:r>
              <a:rPr lang="ar-SA" sz="3100" dirty="0"/>
              <a:t> كان </a:t>
            </a:r>
            <a:r>
              <a:rPr lang="ar-SA" sz="3100" dirty="0" err="1"/>
              <a:t>الخطا</a:t>
            </a:r>
            <a:r>
              <a:rPr lang="ar-SA" sz="3100" dirty="0"/>
              <a:t> جسيما , فالمشرف التربوي هنا يكون </a:t>
            </a:r>
            <a:r>
              <a:rPr lang="ar-SA" sz="3100" dirty="0" err="1"/>
              <a:t>احوج</a:t>
            </a:r>
            <a:r>
              <a:rPr lang="ar-SA" sz="3100" dirty="0"/>
              <a:t> </a:t>
            </a:r>
            <a:r>
              <a:rPr lang="ar-SA" sz="3100" dirty="0" err="1"/>
              <a:t>الى</a:t>
            </a:r>
            <a:r>
              <a:rPr lang="ar-SA" sz="3100" dirty="0"/>
              <a:t> استخدام لباقته وقدرته في معالجة الموقف سواء في مقابلة عرضية </a:t>
            </a:r>
            <a:r>
              <a:rPr lang="ar-SA" sz="3100" dirty="0" err="1"/>
              <a:t>ام</a:t>
            </a:r>
            <a:r>
              <a:rPr lang="ar-SA" sz="3100" dirty="0"/>
              <a:t> في اجتماع فردي بحيث يوفر جوا من الثقة والمودة للمدرس . </a:t>
            </a:r>
            <a:endParaRPr lang="en-US" sz="3100" dirty="0"/>
          </a:p>
          <a:p>
            <a:r>
              <a:rPr lang="ar-SA" sz="3100" dirty="0"/>
              <a:t>   ان أسلوب العمل </a:t>
            </a:r>
            <a:r>
              <a:rPr lang="ar-SA" sz="3100" dirty="0" err="1"/>
              <a:t>الاشرافي</a:t>
            </a:r>
            <a:r>
              <a:rPr lang="ar-SA" sz="3100" dirty="0"/>
              <a:t> فهو الزيارة الصفية وذلك من اجل الاطلاع على مستوى المعلم </a:t>
            </a:r>
            <a:r>
              <a:rPr lang="ar-SA" sz="3100" dirty="0" err="1"/>
              <a:t>وانتاجيته</a:t>
            </a:r>
            <a:r>
              <a:rPr lang="ar-SA" sz="3100" dirty="0"/>
              <a:t> </a:t>
            </a:r>
            <a:r>
              <a:rPr lang="ar-SA" sz="3100" dirty="0" err="1"/>
              <a:t>واصدار</a:t>
            </a:r>
            <a:r>
              <a:rPr lang="ar-SA" sz="3100" dirty="0"/>
              <a:t> الحكم التقويمي عليه .</a:t>
            </a:r>
            <a:endParaRPr lang="en-US" sz="3100"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29600" cy="1285884"/>
          </a:xfrm>
        </p:spPr>
        <p:style>
          <a:lnRef idx="1">
            <a:schemeClr val="accent2"/>
          </a:lnRef>
          <a:fillRef idx="3">
            <a:schemeClr val="accent2"/>
          </a:fillRef>
          <a:effectRef idx="2">
            <a:schemeClr val="accent2"/>
          </a:effectRef>
          <a:fontRef idx="minor">
            <a:schemeClr val="lt1"/>
          </a:fontRef>
        </p:style>
        <p:txBody>
          <a:bodyPr>
            <a:normAutofit fontScale="90000"/>
          </a:bodyPr>
          <a:lstStyle/>
          <a:p>
            <a:r>
              <a:rPr lang="ar-SA" b="1" dirty="0" smtClean="0"/>
              <a:t/>
            </a:r>
            <a:br>
              <a:rPr lang="ar-SA" b="1" dirty="0" smtClean="0"/>
            </a:br>
            <a:r>
              <a:rPr lang="ar-SA" b="1" dirty="0" smtClean="0"/>
              <a:t>ثانيا : الإشراف الوقائي :</a:t>
            </a:r>
            <a:r>
              <a:rPr lang="en-US" dirty="0" smtClean="0"/>
              <a:t/>
            </a:r>
            <a:br>
              <a:rPr lang="en-US" dirty="0" smtClean="0"/>
            </a:br>
            <a:endParaRPr lang="ar-SA" dirty="0"/>
          </a:p>
        </p:txBody>
      </p:sp>
      <p:sp>
        <p:nvSpPr>
          <p:cNvPr id="3" name="عنصر نائب للمحتوى 2"/>
          <p:cNvSpPr>
            <a:spLocks noGrp="1"/>
          </p:cNvSpPr>
          <p:nvPr>
            <p:ph idx="1"/>
          </p:nvPr>
        </p:nvSpPr>
        <p:spPr>
          <a:xfrm>
            <a:off x="457200" y="1571612"/>
            <a:ext cx="8229600" cy="4554551"/>
          </a:xfrm>
        </p:spPr>
        <p:txBody>
          <a:bodyPr>
            <a:normAutofit fontScale="92500"/>
          </a:bodyPr>
          <a:lstStyle/>
          <a:p>
            <a:pPr algn="ctr"/>
            <a:r>
              <a:rPr lang="ar-SA" sz="4300" b="1" dirty="0" smtClean="0">
                <a:solidFill>
                  <a:srgbClr val="FF0000"/>
                </a:solidFill>
              </a:rPr>
              <a:t>ومهمة </a:t>
            </a:r>
            <a:r>
              <a:rPr lang="ar-SA" sz="4300" b="1" dirty="0">
                <a:solidFill>
                  <a:srgbClr val="FF0000"/>
                </a:solidFill>
              </a:rPr>
              <a:t>المشرف التربوي هي ان يتنبأ بالصعوبات والعراقيل التي تواجه المعلم وان يعمل على تلافيها والتقليل من </a:t>
            </a:r>
            <a:r>
              <a:rPr lang="ar-SA" sz="4300" b="1" dirty="0" smtClean="0">
                <a:solidFill>
                  <a:srgbClr val="FF0000"/>
                </a:solidFill>
              </a:rPr>
              <a:t>أثارها </a:t>
            </a:r>
            <a:r>
              <a:rPr lang="ar-SA" sz="4300" b="1" dirty="0">
                <a:solidFill>
                  <a:srgbClr val="FF0000"/>
                </a:solidFill>
              </a:rPr>
              <a:t>الضارة , وان يأخذ بيد المدرس ويساعده في تقويم نفسه ومواجهة الصعوبات التي تواجهه , ويتم ذلك من خلال الخبرة بالتدريس ومن خلال زياراته للمدرسين خلال عمله </a:t>
            </a:r>
            <a:r>
              <a:rPr lang="ar-SA" sz="4300" b="1" dirty="0" smtClean="0">
                <a:solidFill>
                  <a:srgbClr val="FF0000"/>
                </a:solidFill>
              </a:rPr>
              <a:t>الإشرافي </a:t>
            </a:r>
            <a:r>
              <a:rPr lang="ar-SA" sz="4300" dirty="0">
                <a:solidFill>
                  <a:srgbClr val="FF0000"/>
                </a:solidFill>
              </a:rPr>
              <a:t>.</a:t>
            </a:r>
            <a:endParaRPr lang="en-US" sz="4300" dirty="0">
              <a:solidFill>
                <a:srgbClr val="FF0000"/>
              </a:solidFill>
            </a:endParaRPr>
          </a:p>
          <a:p>
            <a:pPr algn="ct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descr="th (10).jpg"/>
          <p:cNvPicPr>
            <a:picLocks noGrp="1" noChangeAspect="1"/>
          </p:cNvPicPr>
          <p:nvPr>
            <p:ph sz="half" idx="1"/>
          </p:nvPr>
        </p:nvPicPr>
        <p:blipFill>
          <a:blip r:embed="rId2"/>
          <a:stretch>
            <a:fillRect/>
          </a:stretch>
        </p:blipFill>
        <p:spPr>
          <a:xfrm>
            <a:off x="142844" y="142852"/>
            <a:ext cx="4000528" cy="6429419"/>
          </a:xfrm>
        </p:spPr>
      </p:pic>
      <p:sp>
        <p:nvSpPr>
          <p:cNvPr id="4" name="عنصر نائب للمحتوى 3"/>
          <p:cNvSpPr>
            <a:spLocks noGrp="1"/>
          </p:cNvSpPr>
          <p:nvPr>
            <p:ph sz="half" idx="2"/>
          </p:nvPr>
        </p:nvSpPr>
        <p:spPr>
          <a:xfrm>
            <a:off x="4286248" y="142852"/>
            <a:ext cx="4643470" cy="6429420"/>
          </a:xfrm>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ar-SA" b="1" dirty="0"/>
              <a:t>ثالثا : </a:t>
            </a:r>
            <a:r>
              <a:rPr lang="ar-SA" b="1" dirty="0" err="1"/>
              <a:t>الاشراف</a:t>
            </a:r>
            <a:r>
              <a:rPr lang="ar-SA" b="1" dirty="0"/>
              <a:t> البنائي : </a:t>
            </a:r>
            <a:endParaRPr lang="en-US" dirty="0"/>
          </a:p>
          <a:p>
            <a:r>
              <a:rPr lang="ar-SA" dirty="0"/>
              <a:t>   </a:t>
            </a:r>
            <a:r>
              <a:rPr lang="ar-SA" b="1" dirty="0"/>
              <a:t>ويكون تركيز المشرف والمدرس هنا على المستقبل والعمل على النمو والتقدم من خلال :</a:t>
            </a:r>
            <a:endParaRPr lang="en-US" b="1" dirty="0"/>
          </a:p>
          <a:p>
            <a:r>
              <a:rPr lang="ar-SA" b="1" dirty="0"/>
              <a:t>1- </a:t>
            </a:r>
            <a:r>
              <a:rPr lang="ar-SA" b="1" dirty="0" smtClean="0"/>
              <a:t>إحلال أساليب أفضل </a:t>
            </a:r>
            <a:r>
              <a:rPr lang="ar-SA" b="1" dirty="0"/>
              <a:t>محل </a:t>
            </a:r>
            <a:r>
              <a:rPr lang="ar-SA" b="1" dirty="0" smtClean="0"/>
              <a:t>الأساليب </a:t>
            </a:r>
            <a:r>
              <a:rPr lang="ar-SA" b="1" dirty="0"/>
              <a:t>غير المستحبة وغير المجدية .</a:t>
            </a:r>
            <a:endParaRPr lang="en-US" b="1" dirty="0"/>
          </a:p>
          <a:p>
            <a:r>
              <a:rPr lang="ar-SA" b="1" dirty="0"/>
              <a:t>2- العمل على تشجيع النشاطات الايجابية وتحسين وتطوير الممارسات الجيدة </a:t>
            </a:r>
            <a:endParaRPr lang="en-US" b="1" dirty="0"/>
          </a:p>
          <a:p>
            <a:r>
              <a:rPr lang="ar-SA" b="1" dirty="0"/>
              <a:t>3- </a:t>
            </a:r>
            <a:r>
              <a:rPr lang="ar-SA" b="1" dirty="0" smtClean="0"/>
              <a:t>إشراك </a:t>
            </a:r>
            <a:r>
              <a:rPr lang="ar-SA" b="1" dirty="0"/>
              <a:t>المدرسين في رؤية وتحديد وتحديد ما يجب ان يكون عليه التدريس الجيد .</a:t>
            </a:r>
            <a:endParaRPr lang="en-US" b="1" dirty="0"/>
          </a:p>
          <a:p>
            <a:r>
              <a:rPr lang="ar-SA" b="1" dirty="0"/>
              <a:t>4- تشجيع النمو المهني للمدرسين .</a:t>
            </a:r>
            <a:endParaRPr lang="en-US" b="1" dirty="0"/>
          </a:p>
          <a:p>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214282" y="285728"/>
            <a:ext cx="4495800" cy="6143668"/>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lang="ar-SA" sz="4100" b="1" dirty="0"/>
              <a:t>خامسا : </a:t>
            </a:r>
            <a:r>
              <a:rPr lang="ar-SA" sz="4100" b="1" dirty="0" smtClean="0"/>
              <a:t>الإشراف العلمي</a:t>
            </a:r>
            <a:endParaRPr lang="en-US" sz="4100" dirty="0"/>
          </a:p>
          <a:p>
            <a:pPr algn="ctr"/>
            <a:r>
              <a:rPr lang="ar-SA" sz="4100" b="1" dirty="0"/>
              <a:t>   ويهتم في استخدم الاختبارات والمقاييس في دراسة الظواهر والمواقف التعليمية المختلفة , وهذا يتطلب من المشرف كفاية في استخدام الاختبارات </a:t>
            </a:r>
            <a:r>
              <a:rPr lang="ar-SA" sz="4100" b="1" dirty="0" smtClean="0"/>
              <a:t>والمقاييس </a:t>
            </a:r>
            <a:r>
              <a:rPr lang="ar-SA" sz="4100" b="1" dirty="0"/>
              <a:t>, فتجعله </a:t>
            </a:r>
            <a:r>
              <a:rPr lang="ar-SA" sz="4100" b="1" dirty="0" smtClean="0"/>
              <a:t>أكثر </a:t>
            </a:r>
            <a:r>
              <a:rPr lang="ar-SA" sz="4100" b="1" dirty="0"/>
              <a:t>ثقة </a:t>
            </a:r>
            <a:r>
              <a:rPr lang="ar-SA" sz="4100" b="1" dirty="0" smtClean="0"/>
              <a:t>بإحكامه وأكثر </a:t>
            </a:r>
            <a:r>
              <a:rPr lang="ar-SA" sz="4100" b="1" dirty="0"/>
              <a:t>تمسكا </a:t>
            </a:r>
            <a:r>
              <a:rPr lang="ar-SA" sz="4100" b="1" dirty="0" smtClean="0"/>
              <a:t>برأيه </a:t>
            </a:r>
            <a:r>
              <a:rPr lang="ar-SA" sz="4100" b="1" dirty="0"/>
              <a:t>.وتجعل المعلم </a:t>
            </a:r>
            <a:r>
              <a:rPr lang="ar-SA" sz="4100" b="1" dirty="0" smtClean="0"/>
              <a:t>أكثر </a:t>
            </a:r>
            <a:r>
              <a:rPr lang="ar-SA" sz="4100" b="1" dirty="0"/>
              <a:t>التزاما بالطاعة . </a:t>
            </a:r>
            <a:endParaRPr lang="en-US" sz="4100" b="1" dirty="0"/>
          </a:p>
          <a:p>
            <a:endParaRPr lang="ar-SA" dirty="0"/>
          </a:p>
        </p:txBody>
      </p:sp>
      <p:sp>
        <p:nvSpPr>
          <p:cNvPr id="4" name="عنصر نائب للمحتوى 3"/>
          <p:cNvSpPr>
            <a:spLocks noGrp="1"/>
          </p:cNvSpPr>
          <p:nvPr>
            <p:ph sz="half" idx="2"/>
          </p:nvPr>
        </p:nvSpPr>
        <p:spPr>
          <a:xfrm>
            <a:off x="4714876" y="285728"/>
            <a:ext cx="4252914" cy="6143668"/>
          </a:xfrm>
        </p:spPr>
        <p:style>
          <a:lnRef idx="1">
            <a:schemeClr val="dk1"/>
          </a:lnRef>
          <a:fillRef idx="2">
            <a:schemeClr val="dk1"/>
          </a:fillRef>
          <a:effectRef idx="1">
            <a:schemeClr val="dk1"/>
          </a:effectRef>
          <a:fontRef idx="minor">
            <a:schemeClr val="dk1"/>
          </a:fontRef>
        </p:style>
        <p:txBody>
          <a:bodyPr>
            <a:noAutofit/>
          </a:bodyPr>
          <a:lstStyle/>
          <a:p>
            <a:pPr>
              <a:lnSpc>
                <a:spcPct val="150000"/>
              </a:lnSpc>
            </a:pPr>
            <a:r>
              <a:rPr lang="ar-SA" sz="3200" b="1" dirty="0"/>
              <a:t>رابعا : </a:t>
            </a:r>
            <a:r>
              <a:rPr lang="ar-SA" sz="3200" b="1" dirty="0" smtClean="0"/>
              <a:t>الإشراف الإبداعي</a:t>
            </a:r>
            <a:endParaRPr lang="en-US" sz="3200" dirty="0"/>
          </a:p>
          <a:p>
            <a:pPr>
              <a:lnSpc>
                <a:spcPct val="150000"/>
              </a:lnSpc>
            </a:pPr>
            <a:r>
              <a:rPr lang="ar-SA" sz="3200" b="1" dirty="0"/>
              <a:t>   يعمل على تحرير العقل </a:t>
            </a:r>
            <a:r>
              <a:rPr lang="ar-SA" sz="3200" b="1" dirty="0" smtClean="0"/>
              <a:t>والإرادة وإطلاق </a:t>
            </a:r>
            <a:r>
              <a:rPr lang="ar-SA" sz="3200" b="1" dirty="0"/>
              <a:t>الطاقة عند المدرسين لاستغلال قدراتهم ومواهبهم </a:t>
            </a:r>
            <a:r>
              <a:rPr lang="ar-SA" sz="3200" b="1" dirty="0" err="1"/>
              <a:t>الى</a:t>
            </a:r>
            <a:r>
              <a:rPr lang="ar-SA" sz="3200" b="1" dirty="0"/>
              <a:t> </a:t>
            </a:r>
            <a:r>
              <a:rPr lang="ar-SA" sz="3200" b="1" dirty="0" smtClean="0"/>
              <a:t>أقصى </a:t>
            </a:r>
            <a:r>
              <a:rPr lang="ar-SA" sz="3200" b="1" dirty="0"/>
              <a:t>مدى ممكن في تحقيق </a:t>
            </a:r>
            <a:r>
              <a:rPr lang="ar-SA" sz="3200" b="1" dirty="0" smtClean="0"/>
              <a:t>الأهداف </a:t>
            </a:r>
            <a:r>
              <a:rPr lang="ar-SA" sz="3200" b="1" dirty="0"/>
              <a:t>التربوية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0" y="0"/>
            <a:ext cx="4495800" cy="6858000"/>
          </a:xfrm>
        </p:spPr>
        <p:style>
          <a:lnRef idx="1">
            <a:schemeClr val="dk1"/>
          </a:lnRef>
          <a:fillRef idx="2">
            <a:schemeClr val="dk1"/>
          </a:fillRef>
          <a:effectRef idx="1">
            <a:schemeClr val="dk1"/>
          </a:effectRef>
          <a:fontRef idx="minor">
            <a:schemeClr val="dk1"/>
          </a:fontRef>
        </p:style>
        <p:txBody>
          <a:bodyPr>
            <a:normAutofit lnSpcReduction="10000"/>
          </a:bodyPr>
          <a:lstStyle/>
          <a:p>
            <a:r>
              <a:rPr lang="ar-SA" sz="3200" b="1" dirty="0" smtClean="0"/>
              <a:t>سابعا : الإشراف كتطوير للمنهج المدرسي :</a:t>
            </a:r>
            <a:endParaRPr lang="en-US" sz="3200" dirty="0" smtClean="0"/>
          </a:p>
          <a:p>
            <a:r>
              <a:rPr lang="ar-SA" sz="3200" b="1" dirty="0" smtClean="0"/>
              <a:t>    </a:t>
            </a:r>
            <a:r>
              <a:rPr lang="ar-SA" sz="3200" dirty="0" smtClean="0"/>
              <a:t>يهتم هذا النموذج بالهدف الرئيسي للإشراف كعملية لتحسين التعليم ومن خلال المنهج المدرسي والذي يخلق اتجاهات مهنية موضوعية تسود العلاقة بين المشرف والمعلم . والإشراف كعملية تطوير للمناهج المدرسية يركز على إصلاح المناهج المدرسية لتحسين التعليم , وتكون علاقة المشرف بالمعلم علاقة عمل دون التركيز على حاجات المعلمين الشخصية .</a:t>
            </a:r>
            <a:endParaRPr lang="en-US" sz="3200" dirty="0" smtClean="0"/>
          </a:p>
          <a:p>
            <a:endParaRPr lang="ar-SA" dirty="0"/>
          </a:p>
        </p:txBody>
      </p:sp>
      <p:sp>
        <p:nvSpPr>
          <p:cNvPr id="4" name="عنصر نائب للمحتوى 3"/>
          <p:cNvSpPr>
            <a:spLocks noGrp="1"/>
          </p:cNvSpPr>
          <p:nvPr>
            <p:ph sz="half" idx="2"/>
          </p:nvPr>
        </p:nvSpPr>
        <p:spPr>
          <a:xfrm>
            <a:off x="4429124" y="0"/>
            <a:ext cx="4714876" cy="6858000"/>
          </a:xfrm>
        </p:spPr>
        <p:style>
          <a:lnRef idx="2">
            <a:schemeClr val="dk1">
              <a:shade val="50000"/>
            </a:schemeClr>
          </a:lnRef>
          <a:fillRef idx="1">
            <a:schemeClr val="dk1"/>
          </a:fillRef>
          <a:effectRef idx="0">
            <a:schemeClr val="dk1"/>
          </a:effectRef>
          <a:fontRef idx="minor">
            <a:schemeClr val="lt1"/>
          </a:fontRef>
        </p:style>
        <p:txBody>
          <a:bodyPr>
            <a:normAutofit lnSpcReduction="10000"/>
          </a:bodyPr>
          <a:lstStyle/>
          <a:p>
            <a:r>
              <a:rPr lang="ar-SA" sz="3200" b="1" dirty="0"/>
              <a:t>سادسا : </a:t>
            </a:r>
            <a:r>
              <a:rPr lang="ar-SA" sz="3200" b="1" dirty="0" smtClean="0"/>
              <a:t>الإشراف </a:t>
            </a:r>
            <a:r>
              <a:rPr lang="ar-SA" sz="3200" b="1" dirty="0"/>
              <a:t>المصغر:</a:t>
            </a:r>
            <a:endParaRPr lang="en-US" sz="3200" dirty="0"/>
          </a:p>
          <a:p>
            <a:r>
              <a:rPr lang="ar-SA" sz="3200" b="1" dirty="0"/>
              <a:t>    </a:t>
            </a:r>
            <a:r>
              <a:rPr lang="ar-SA" sz="3200" dirty="0" smtClean="0"/>
              <a:t>ينظر هذا </a:t>
            </a:r>
            <a:r>
              <a:rPr lang="ar-SA" sz="3200" dirty="0"/>
              <a:t>النموذج </a:t>
            </a:r>
            <a:r>
              <a:rPr lang="ar-SA" sz="3200" dirty="0" smtClean="0"/>
              <a:t>إلى </a:t>
            </a:r>
            <a:r>
              <a:rPr lang="ar-SA" sz="3200" dirty="0"/>
              <a:t>التعليم كمجموعة من المهارات الجزئية التي يجب ان يتدرب عليها من يمارسها , واشتق </a:t>
            </a:r>
            <a:r>
              <a:rPr lang="ar-SA" sz="3200" dirty="0" smtClean="0"/>
              <a:t>الإشراف </a:t>
            </a:r>
            <a:r>
              <a:rPr lang="ar-SA" sz="3200" dirty="0"/>
              <a:t>المصغر من نمط التعليم المصغر , ويمارس من خلال ملاحظة المشرف </a:t>
            </a:r>
            <a:r>
              <a:rPr lang="ar-SA" sz="3200" dirty="0" smtClean="0"/>
              <a:t>لإحدى </a:t>
            </a:r>
            <a:r>
              <a:rPr lang="ar-SA" sz="3200" dirty="0"/>
              <a:t>مهارات التدريس في فترة زمنية قصيرة ثم يقوم بتحليلها مستخدما </a:t>
            </a:r>
            <a:r>
              <a:rPr lang="ar-SA" sz="3200" dirty="0" smtClean="0"/>
              <a:t>تكنولوجيا </a:t>
            </a:r>
            <a:r>
              <a:rPr lang="ar-SA" sz="3200" dirty="0"/>
              <a:t>التربية والوسائل التعليمة اللازمة , ومهمة المشرف تدريب المعلمين على </a:t>
            </a:r>
            <a:r>
              <a:rPr lang="ar-SA" sz="3200" dirty="0" smtClean="0"/>
              <a:t>إتقان </a:t>
            </a:r>
            <a:r>
              <a:rPr lang="ar-SA" sz="3200" dirty="0"/>
              <a:t>هذه المهارات </a:t>
            </a:r>
            <a:r>
              <a:rPr lang="ar-SA" sz="3200" dirty="0" smtClean="0"/>
              <a:t>والأدوات والآلات </a:t>
            </a:r>
            <a:r>
              <a:rPr lang="ar-SA" sz="3200" dirty="0"/>
              <a:t>التعليمية . </a:t>
            </a:r>
            <a:endParaRPr lang="en-US" sz="3200" dirty="0"/>
          </a:p>
          <a:p>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h (11).jpg"/>
          <p:cNvPicPr>
            <a:picLocks noChangeAspect="1"/>
          </p:cNvPicPr>
          <p:nvPr/>
        </p:nvPicPr>
        <p:blipFill>
          <a:blip r:embed="rId2"/>
          <a:stretch>
            <a:fillRect/>
          </a:stretch>
        </p:blipFill>
        <p:spPr>
          <a:xfrm>
            <a:off x="0" y="0"/>
            <a:ext cx="9144000" cy="6858000"/>
          </a:xfrm>
          <a:prstGeom prst="rect">
            <a:avLst/>
          </a:prstGeom>
        </p:spPr>
      </p:pic>
      <p:sp>
        <p:nvSpPr>
          <p:cNvPr id="17409" name="Rectangle 1"/>
          <p:cNvSpPr>
            <a:spLocks noChangeArrowheads="1"/>
          </p:cNvSpPr>
          <p:nvPr/>
        </p:nvSpPr>
        <p:spPr bwMode="auto">
          <a:xfrm>
            <a:off x="0" y="0"/>
            <a:ext cx="91440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effectLst/>
                <a:latin typeface="Calibri" pitchFamily="34" charset="0"/>
                <a:ea typeface="Calibri" pitchFamily="34" charset="0"/>
                <a:cs typeface="Arial" pitchFamily="34" charset="0"/>
              </a:rPr>
              <a:t>ثامنا : الإشراف الإرشادي:</a:t>
            </a:r>
            <a:endParaRPr kumimoji="0" lang="en-US" sz="2800" b="0" i="0" u="none" strike="noStrike" cap="none" normalizeH="0" baseline="0" dirty="0" smtClean="0">
              <a:ln>
                <a:noFill/>
              </a:ln>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effectLst/>
                <a:latin typeface="Calibri" pitchFamily="34" charset="0"/>
                <a:ea typeface="Calibri" pitchFamily="34" charset="0"/>
                <a:cs typeface="Arial" pitchFamily="34" charset="0"/>
              </a:rPr>
              <a:t>    ويستند على دراسة المؤثرات التي تؤثر على جوانب شخصية المعلم من الناحيتين الانفعالية والعقلية وتوجيه سلوك المعلم التعليمي , ويتم ذلك من خلال علاقات إرشادية مع المعلم لفهم شخصيته والعوامل المؤثرة عليه . وشرحه للمعلم كي يزداد </a:t>
            </a:r>
            <a:r>
              <a:rPr kumimoji="0" lang="ar-SA" sz="20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إدراكه لذاته ولنشاطه </a:t>
            </a:r>
            <a:r>
              <a:rPr kumimoji="0" lang="ar-SA" sz="2000" b="1" i="0" u="none" strike="noStrike" cap="none" normalizeH="0" baseline="0" dirty="0" smtClean="0">
                <a:ln>
                  <a:noFill/>
                </a:ln>
                <a:effectLst/>
                <a:latin typeface="Calibri" pitchFamily="34" charset="0"/>
                <a:ea typeface="Calibri" pitchFamily="34" charset="0"/>
                <a:cs typeface="Arial" pitchFamily="34" charset="0"/>
              </a:rPr>
              <a:t>التعليمي.</a:t>
            </a:r>
            <a:endParaRPr kumimoji="0" lang="en-US" sz="2000" b="1" i="0" u="none" strike="noStrike" cap="none" normalizeH="0" baseline="0" dirty="0" smtClean="0">
              <a:ln>
                <a:noFill/>
              </a:ln>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00B0F0"/>
                </a:solidFill>
                <a:effectLst/>
                <a:latin typeface="Calibri" pitchFamily="34" charset="0"/>
                <a:ea typeface="Calibri" pitchFamily="34" charset="0"/>
                <a:cs typeface="Arial" pitchFamily="34" charset="0"/>
              </a:rPr>
              <a:t>تاسعا: الإشراف الدافعي:</a:t>
            </a:r>
            <a:endParaRPr kumimoji="0" lang="en-US" sz="3200" b="1" i="0" u="none" strike="noStrike" cap="none" normalizeH="0" baseline="0" dirty="0" smtClean="0">
              <a:ln>
                <a:noFill/>
              </a:ln>
              <a:solidFill>
                <a:srgbClr val="00B0F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ويهتم هذا النموذج بإثارة دوافع المعلمين باعتبار ان أساليبهم ونشاطاتهم هي انعكاس لدوافعهم وحاجاتهم , وان أدائهم يرتبط سلبا أو إيجابا بمستوى دافعتيهم , </a:t>
            </a:r>
            <a:r>
              <a:rPr kumimoji="0" lang="ar-SA" sz="2000" b="1"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اما</a:t>
            </a:r>
            <a:r>
              <a:rPr kumimoji="0" lang="ar-SA" sz="20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دور المشرف فهو إحداث درجة من التوتر تكفي لاستغلال الدوافع الايجابية عند المعلمين . من خلال الإرشاد والتغذية الراجعة . </a:t>
            </a:r>
            <a:endParaRPr kumimoji="0" lang="en-US" sz="2000" b="1"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عاشرا : الإشراف المبني على العلاقات الإنسانية : </a:t>
            </a:r>
            <a:endParaRPr kumimoji="0" lang="en-US" sz="2000" b="1"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ويهتم بإقامة العلاقات الإنسانية السليمة بين مختلف العاملين في نطاق العملية التربوية , حيث ان التعليم عملية تفاعل إنسانية بين الطالب والمعلم ومهمة المشرف تقدم نموذج لهذا التفاعل في علاقته مع المعلم ليكون المعلم قادر على تطبيق مثل هذه العلاقات مع طلابه . ويهدف هذا النموذج </a:t>
            </a:r>
            <a:r>
              <a:rPr kumimoji="0" lang="ar-SA" sz="2000" b="1" i="0" u="none" strike="noStrike" cap="none" normalizeH="0" baseline="0" dirty="0" err="1" smtClean="0">
                <a:ln>
                  <a:noFill/>
                </a:ln>
                <a:solidFill>
                  <a:srgbClr val="FFFF00"/>
                </a:solidFill>
                <a:effectLst/>
                <a:latin typeface="Calibri" pitchFamily="34" charset="0"/>
                <a:ea typeface="Calibri" pitchFamily="34" charset="0"/>
                <a:cs typeface="Arial" pitchFamily="34" charset="0"/>
              </a:rPr>
              <a:t>لازالة</a:t>
            </a:r>
            <a:r>
              <a:rPr kumimoji="0" lang="ar-SA" sz="2000" b="1" i="0" u="none" strike="noStrike" cap="none" normalizeH="0" baseline="0" dirty="0" smtClean="0">
                <a:ln>
                  <a:noFill/>
                </a:ln>
                <a:solidFill>
                  <a:srgbClr val="FFFF00"/>
                </a:solidFill>
                <a:effectLst/>
                <a:latin typeface="Calibri" pitchFamily="34" charset="0"/>
                <a:ea typeface="Calibri" pitchFamily="34" charset="0"/>
                <a:cs typeface="Arial" pitchFamily="34" charset="0"/>
              </a:rPr>
              <a:t> التعارض بين حاجات المعلم وحاجات العمل .</a:t>
            </a:r>
            <a:endParaRPr kumimoji="0" lang="en-US" sz="2000" b="1" i="0" u="none" strike="noStrike" cap="none" normalizeH="0" baseline="0" dirty="0" smtClean="0">
              <a:ln>
                <a:noFill/>
              </a:ln>
              <a:solidFill>
                <a:srgbClr val="FFFF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C00000"/>
                </a:solidFill>
                <a:effectLst/>
                <a:latin typeface="Calibri" pitchFamily="34" charset="0"/>
                <a:ea typeface="Calibri" pitchFamily="34" charset="0"/>
                <a:cs typeface="Arial" pitchFamily="34" charset="0"/>
              </a:rPr>
              <a:t>الحادي عشر : </a:t>
            </a:r>
            <a:r>
              <a:rPr kumimoji="0" lang="ar-SA" sz="3200" b="1" i="0" u="none" strike="noStrike" cap="none" normalizeH="0" baseline="0" dirty="0" err="1" smtClean="0">
                <a:ln>
                  <a:noFill/>
                </a:ln>
                <a:solidFill>
                  <a:srgbClr val="C00000"/>
                </a:solidFill>
                <a:effectLst/>
                <a:latin typeface="Calibri" pitchFamily="34" charset="0"/>
                <a:ea typeface="Calibri" pitchFamily="34" charset="0"/>
                <a:cs typeface="Arial" pitchFamily="34" charset="0"/>
              </a:rPr>
              <a:t>الاشراف</a:t>
            </a:r>
            <a:r>
              <a:rPr kumimoji="0" lang="ar-SA" sz="3200" b="1" i="0" u="none" strike="noStrike" cap="none" normalizeH="0" baseline="0" dirty="0" smtClean="0">
                <a:ln>
                  <a:noFill/>
                </a:ln>
                <a:solidFill>
                  <a:srgbClr val="C00000"/>
                </a:solidFill>
                <a:effectLst/>
                <a:latin typeface="Calibri" pitchFamily="34" charset="0"/>
                <a:ea typeface="Calibri" pitchFamily="34" charset="0"/>
                <a:cs typeface="Arial" pitchFamily="34" charset="0"/>
              </a:rPr>
              <a:t> عملية تفاعل بين المشرف والمعلم :</a:t>
            </a:r>
            <a:endParaRPr kumimoji="0" lang="en-US" sz="3200" b="1" i="0" u="none" strike="noStrike" cap="none" normalizeH="0" baseline="0" dirty="0" smtClean="0">
              <a:ln>
                <a:noFill/>
              </a:ln>
              <a:solidFill>
                <a:srgbClr val="C0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C00000"/>
                </a:solidFill>
                <a:effectLst/>
                <a:latin typeface="Calibri" pitchFamily="34" charset="0"/>
                <a:ea typeface="Calibri" pitchFamily="34" charset="0"/>
                <a:cs typeface="Arial" pitchFamily="34" charset="0"/>
              </a:rPr>
              <a:t>           ويهتم </a:t>
            </a:r>
            <a:r>
              <a:rPr kumimoji="0" lang="ar-SA" sz="2400" b="1" i="0" u="none" strike="noStrike" cap="none" normalizeH="0" baseline="0" dirty="0" err="1" smtClean="0">
                <a:ln>
                  <a:noFill/>
                </a:ln>
                <a:solidFill>
                  <a:srgbClr val="C00000"/>
                </a:solidFill>
                <a:effectLst/>
                <a:latin typeface="Calibri" pitchFamily="34" charset="0"/>
                <a:ea typeface="Calibri" pitchFamily="34" charset="0"/>
                <a:cs typeface="Arial" pitchFamily="34" charset="0"/>
              </a:rPr>
              <a:t>باقامة</a:t>
            </a:r>
            <a:r>
              <a:rPr kumimoji="0" lang="ar-SA" sz="2400" b="1" i="0" u="none" strike="noStrike" cap="none" normalizeH="0" baseline="0" dirty="0" smtClean="0">
                <a:ln>
                  <a:noFill/>
                </a:ln>
                <a:solidFill>
                  <a:srgbClr val="C00000"/>
                </a:solidFill>
                <a:effectLst/>
                <a:latin typeface="Calibri" pitchFamily="34" charset="0"/>
                <a:ea typeface="Calibri" pitchFamily="34" charset="0"/>
                <a:cs typeface="Arial" pitchFamily="34" charset="0"/>
              </a:rPr>
              <a:t> عملية اتصال وتفاعل مع المعلمين من خلال </a:t>
            </a:r>
            <a:r>
              <a:rPr kumimoji="0" lang="ar-SA" sz="2400" b="1" i="0" u="none" strike="noStrike" cap="none" normalizeH="0" baseline="0" dirty="0" err="1" smtClean="0">
                <a:ln>
                  <a:noFill/>
                </a:ln>
                <a:solidFill>
                  <a:srgbClr val="C00000"/>
                </a:solidFill>
                <a:effectLst/>
                <a:latin typeface="Calibri" pitchFamily="34" charset="0"/>
                <a:ea typeface="Calibri" pitchFamily="34" charset="0"/>
                <a:cs typeface="Arial" pitchFamily="34" charset="0"/>
              </a:rPr>
              <a:t>التاكيد</a:t>
            </a:r>
            <a:r>
              <a:rPr kumimoji="0" lang="ar-SA" sz="2400" b="1" i="0" u="none" strike="noStrike" cap="none" normalizeH="0" baseline="0" dirty="0" smtClean="0">
                <a:ln>
                  <a:noFill/>
                </a:ln>
                <a:solidFill>
                  <a:srgbClr val="C00000"/>
                </a:solidFill>
                <a:effectLst/>
                <a:latin typeface="Calibri" pitchFamily="34" charset="0"/>
                <a:ea typeface="Calibri" pitchFamily="34" charset="0"/>
                <a:cs typeface="Arial" pitchFamily="34" charset="0"/>
              </a:rPr>
              <a:t> على مشاركة المعلمين بالتخطيط للمشكلات التي يواجهونها عن طريق جمع المعلومات عن المشكلات التعليمية والتفكير في الحلول والبدائل ليختار منها المعلم بحرية تامة ما يناسبه . فيكون هذا العمل مشابه </a:t>
            </a:r>
            <a:r>
              <a:rPr kumimoji="0" lang="ar-SA" sz="2400" b="1" i="0" u="none" strike="noStrike" cap="none" normalizeH="0" baseline="0" dirty="0" err="1" smtClean="0">
                <a:ln>
                  <a:noFill/>
                </a:ln>
                <a:solidFill>
                  <a:srgbClr val="C00000"/>
                </a:solidFill>
                <a:effectLst/>
                <a:latin typeface="Calibri" pitchFamily="34" charset="0"/>
                <a:ea typeface="Calibri" pitchFamily="34" charset="0"/>
                <a:cs typeface="Arial" pitchFamily="34" charset="0"/>
              </a:rPr>
              <a:t>للاشراف</a:t>
            </a:r>
            <a:r>
              <a:rPr kumimoji="0" lang="ar-SA" sz="2400" b="1" i="0" u="none" strike="noStrike" cap="none" normalizeH="0" baseline="0" dirty="0" smtClean="0">
                <a:ln>
                  <a:noFill/>
                </a:ln>
                <a:solidFill>
                  <a:srgbClr val="C00000"/>
                </a:solidFill>
                <a:effectLst/>
                <a:latin typeface="Calibri" pitchFamily="34" charset="0"/>
                <a:ea typeface="Calibri" pitchFamily="34" charset="0"/>
                <a:cs typeface="Arial" pitchFamily="34" charset="0"/>
              </a:rPr>
              <a:t> الذاتي بدلا من المساعدة التي يتلقاها من المشرف . </a:t>
            </a:r>
            <a:endParaRPr kumimoji="0" lang="ar-SA" sz="2400" b="1"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th (15).jpg"/>
          <p:cNvPicPr>
            <a:picLocks noChangeAspect="1"/>
          </p:cNvPicPr>
          <p:nvPr/>
        </p:nvPicPr>
        <p:blipFill>
          <a:blip r:embed="rId2"/>
          <a:stretch>
            <a:fillRect/>
          </a:stretch>
        </p:blipFill>
        <p:spPr>
          <a:xfrm>
            <a:off x="428596" y="285728"/>
            <a:ext cx="8143932" cy="6286544"/>
          </a:xfrm>
          <a:prstGeom prst="round2Diag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145</TotalTime>
  <Words>2225</Words>
  <Application>Microsoft Office PowerPoint</Application>
  <PresentationFormat>عرض على الشاشة (3:4)‏</PresentationFormat>
  <Paragraphs>121</Paragraphs>
  <Slides>19</Slides>
  <Notes>0</Notes>
  <HiddenSlides>0</HiddenSlides>
  <MMClips>0</MMClips>
  <ScaleCrop>false</ScaleCrop>
  <HeadingPairs>
    <vt:vector size="4" baseType="variant">
      <vt:variant>
        <vt:lpstr>سمة</vt:lpstr>
      </vt:variant>
      <vt:variant>
        <vt:i4>1</vt:i4>
      </vt:variant>
      <vt:variant>
        <vt:lpstr>عناوين الشرائح</vt:lpstr>
      </vt:variant>
      <vt:variant>
        <vt:i4>19</vt:i4>
      </vt:variant>
    </vt:vector>
  </HeadingPairs>
  <TitlesOfParts>
    <vt:vector size="20" baseType="lpstr">
      <vt:lpstr>سمة Office</vt:lpstr>
      <vt:lpstr>أنواع الإشراف والاتجاهات الحديثة </vt:lpstr>
      <vt:lpstr>الشريحة 2</vt:lpstr>
      <vt:lpstr>أنواع الإشراف التربوي </vt:lpstr>
      <vt:lpstr> ثانيا : الإشراف الوقائي : </vt:lpstr>
      <vt:lpstr>الشريحة 5</vt:lpstr>
      <vt:lpstr>الشريحة 6</vt:lpstr>
      <vt:lpstr>الشريحة 7</vt:lpstr>
      <vt:lpstr>الشريحة 8</vt:lpstr>
      <vt:lpstr>الشريحة 9</vt:lpstr>
      <vt:lpstr>اتجاهات حديثة في الإشراف التربوي </vt:lpstr>
      <vt:lpstr>الشريحة 11</vt:lpstr>
      <vt:lpstr>ثانيا - الإشراف بالأهداف والنتائج: </vt:lpstr>
      <vt:lpstr>ثالثا - الاشراف التشاركي (التكاملي)  </vt:lpstr>
      <vt:lpstr> مجموعة من مهام الإشراف ألتشاركي : </vt:lpstr>
      <vt:lpstr>رابعا : مجال الانشطة التربوية : </vt:lpstr>
      <vt:lpstr>الشريحة 16</vt:lpstr>
      <vt:lpstr>كفايات مدير المدرسة: </vt:lpstr>
      <vt:lpstr>الشريحة 18</vt:lpstr>
      <vt:lpstr> طبيعة العلاقة التفاعلية بين المشرف التربوي والمعلم: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ahmed sami</dc:creator>
  <cp:lastModifiedBy>ALI SAHIUNY</cp:lastModifiedBy>
  <cp:revision>17</cp:revision>
  <dcterms:created xsi:type="dcterms:W3CDTF">2018-04-30T20:36:27Z</dcterms:created>
  <dcterms:modified xsi:type="dcterms:W3CDTF">2018-05-09T07:13:08Z</dcterms:modified>
</cp:coreProperties>
</file>